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ED503-1456-4F6D-D280-F8372D0C5DE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B4C041D-52CF-0742-C2CA-32C2E1EB73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787A77F-7F5C-769F-75F7-141CC86A7527}"/>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5" name="Footer Placeholder 4">
            <a:extLst>
              <a:ext uri="{FF2B5EF4-FFF2-40B4-BE49-F238E27FC236}">
                <a16:creationId xmlns:a16="http://schemas.microsoft.com/office/drawing/2014/main" id="{4BBFB5E5-4A03-D33E-FE50-24E0799AD9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183947-7DBE-4ABC-7746-95F66823164E}"/>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071575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39B7-0B68-C10E-ECCF-2920643395D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DE9BCC5-B465-F954-44B1-E2FF7E34305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F620FC6-F9E1-AC68-C063-3CB225A62D79}"/>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5" name="Footer Placeholder 4">
            <a:extLst>
              <a:ext uri="{FF2B5EF4-FFF2-40B4-BE49-F238E27FC236}">
                <a16:creationId xmlns:a16="http://schemas.microsoft.com/office/drawing/2014/main" id="{51EFE2FB-EED2-1807-B7D8-1530E275BC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C450E3-7F90-A48E-92FC-1FFBA5CC4E79}"/>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3307131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F5DEC7-0003-D14C-3DC1-B91E0D651C9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4A85F3C-6E7C-BF3A-805C-6061295683D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D15C97-74A4-3857-52D9-E3682E72D784}"/>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5" name="Footer Placeholder 4">
            <a:extLst>
              <a:ext uri="{FF2B5EF4-FFF2-40B4-BE49-F238E27FC236}">
                <a16:creationId xmlns:a16="http://schemas.microsoft.com/office/drawing/2014/main" id="{2531E74C-70A1-F413-7BED-097E76F696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A89F1-4269-6F3D-81E2-CEFE32C5BD36}"/>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74013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DD485-DC85-39A6-4272-1E36681CD85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4DDD44E-BD94-F8E8-8BB6-EF40EEDFEAE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D5EAC54-BAF4-6811-A0F1-14C8F8E9B6F9}"/>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5" name="Footer Placeholder 4">
            <a:extLst>
              <a:ext uri="{FF2B5EF4-FFF2-40B4-BE49-F238E27FC236}">
                <a16:creationId xmlns:a16="http://schemas.microsoft.com/office/drawing/2014/main" id="{88AAE932-0B8D-E18C-29C9-CCD6A914A4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F9E40-AF71-A66F-372C-10AF9DD6512C}"/>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25124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E05D4-B3FF-4831-250B-7B4B5354E58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02FF2A9-1AF1-C589-4265-0DC650D0D2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A4F5E23-1C6F-5B05-6A81-70548870E5EF}"/>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5" name="Footer Placeholder 4">
            <a:extLst>
              <a:ext uri="{FF2B5EF4-FFF2-40B4-BE49-F238E27FC236}">
                <a16:creationId xmlns:a16="http://schemas.microsoft.com/office/drawing/2014/main" id="{BCD5FF1A-406E-9ABB-A911-8AF075C0F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C85844-ABBC-14C9-962A-D0F6B5940364}"/>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73789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90E1-6FCD-E264-4E12-05D99566D04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D356121-22C1-9E8B-0292-41F414253D5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4211FE3-B83B-1E2D-845E-5E82DEE608C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5DC8138-ED14-E756-929F-0E3B5A130FCE}"/>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6" name="Footer Placeholder 5">
            <a:extLst>
              <a:ext uri="{FF2B5EF4-FFF2-40B4-BE49-F238E27FC236}">
                <a16:creationId xmlns:a16="http://schemas.microsoft.com/office/drawing/2014/main" id="{5BDFBCBE-575E-8DF6-6A79-BCA8CB75CD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F3ACF4-36A2-BB79-B54B-AC5475D81857}"/>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718522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40D65-C41E-312A-381D-EFC369E41FF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F43C461-B5B8-EC8B-7159-8FC607E43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8ADF5A6-D7C8-49B2-CBA1-79272A5204B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2466D26-D8F6-11BA-ACE4-A82D4618E5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A6BFAEC-E557-896F-EE78-5F8C620183C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E6DF991-89D7-8BB4-16F5-DAC6F0E49F3D}"/>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8" name="Footer Placeholder 7">
            <a:extLst>
              <a:ext uri="{FF2B5EF4-FFF2-40B4-BE49-F238E27FC236}">
                <a16:creationId xmlns:a16="http://schemas.microsoft.com/office/drawing/2014/main" id="{10145967-DAC6-48EB-49D0-4084D6D113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2A9F1E-2F86-6F2F-8AD3-07554B1A0CD1}"/>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82900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DCCD-003B-A7FA-2CF1-11335EC3D00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DD0240B-FD80-5053-24DF-F1032F12CB03}"/>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4" name="Footer Placeholder 3">
            <a:extLst>
              <a:ext uri="{FF2B5EF4-FFF2-40B4-BE49-F238E27FC236}">
                <a16:creationId xmlns:a16="http://schemas.microsoft.com/office/drawing/2014/main" id="{FA4D9A28-D101-10EE-43A4-AF397E3F7D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023F09-D3E9-6E09-60B8-9BB478CCDE51}"/>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80471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77EC95-F48A-C712-E574-5191EFD268AD}"/>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3" name="Footer Placeholder 2">
            <a:extLst>
              <a:ext uri="{FF2B5EF4-FFF2-40B4-BE49-F238E27FC236}">
                <a16:creationId xmlns:a16="http://schemas.microsoft.com/office/drawing/2014/main" id="{E0C59DB7-9206-AF9E-D09F-2514407C5F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E21F0A-6BD1-C984-8875-CCA06018F32B}"/>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346010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35BCD-FF9A-EAA0-D61C-2A2CEE74B01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349EAA7-B3FC-92E7-7145-A960E135CF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E07EAC8-27F2-9AC3-2445-1ECE2B26F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81C729-CDB4-F3DA-79CC-FD218A3979E6}"/>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6" name="Footer Placeholder 5">
            <a:extLst>
              <a:ext uri="{FF2B5EF4-FFF2-40B4-BE49-F238E27FC236}">
                <a16:creationId xmlns:a16="http://schemas.microsoft.com/office/drawing/2014/main" id="{92E70468-7AA3-8F2A-CCFA-C7A592C3D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49E8AC-9729-AD9F-0F83-D736EC4F8A64}"/>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4207146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93BED-85E4-39EC-D580-413CAD9F604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8F53E25-2E93-2339-99C3-76D1DB2892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E37D75-46D2-4349-E899-9F8934D9E3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DF7ED80-7B37-887C-0001-3F54C8AC8042}"/>
              </a:ext>
            </a:extLst>
          </p:cNvPr>
          <p:cNvSpPr>
            <a:spLocks noGrp="1"/>
          </p:cNvSpPr>
          <p:nvPr>
            <p:ph type="dt" sz="half" idx="10"/>
          </p:nvPr>
        </p:nvSpPr>
        <p:spPr/>
        <p:txBody>
          <a:bodyPr/>
          <a:lstStyle/>
          <a:p>
            <a:fld id="{BC8E40E7-3D18-D546-BD9E-44EDFD60962F}" type="datetimeFigureOut">
              <a:rPr lang="en-US" smtClean="0"/>
              <a:t>1/7/2025</a:t>
            </a:fld>
            <a:endParaRPr lang="en-US"/>
          </a:p>
        </p:txBody>
      </p:sp>
      <p:sp>
        <p:nvSpPr>
          <p:cNvPr id="6" name="Footer Placeholder 5">
            <a:extLst>
              <a:ext uri="{FF2B5EF4-FFF2-40B4-BE49-F238E27FC236}">
                <a16:creationId xmlns:a16="http://schemas.microsoft.com/office/drawing/2014/main" id="{86B102FB-E9B3-EF81-A780-3CE4706211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568997-974B-B3D1-9392-339730C1E0A7}"/>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042349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87ABAC-5EDE-D627-C261-14184720DF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81D35A3-B5D3-6E6E-8821-72221EBA74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774189-2E7A-3D84-43E7-83C17CF8D5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E40E7-3D18-D546-BD9E-44EDFD60962F}" type="datetimeFigureOut">
              <a:rPr lang="en-US" smtClean="0"/>
              <a:t>1/7/2025</a:t>
            </a:fld>
            <a:endParaRPr lang="en-US"/>
          </a:p>
        </p:txBody>
      </p:sp>
      <p:sp>
        <p:nvSpPr>
          <p:cNvPr id="5" name="Footer Placeholder 4">
            <a:extLst>
              <a:ext uri="{FF2B5EF4-FFF2-40B4-BE49-F238E27FC236}">
                <a16:creationId xmlns:a16="http://schemas.microsoft.com/office/drawing/2014/main" id="{FF830C35-7001-CE8C-1613-3EAEE0E042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5B5D40-620E-AE1B-D88A-596FC242F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4F9D1-EAB5-7E41-AECC-C5459850A96D}" type="slidenum">
              <a:rPr lang="en-US" smtClean="0"/>
              <a:t>‹#›</a:t>
            </a:fld>
            <a:endParaRPr lang="en-US"/>
          </a:p>
        </p:txBody>
      </p:sp>
    </p:spTree>
    <p:extLst>
      <p:ext uri="{BB962C8B-B14F-4D97-AF65-F5344CB8AC3E}">
        <p14:creationId xmlns:p14="http://schemas.microsoft.com/office/powerpoint/2010/main" val="970071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158"/>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A7EB3A-5B5D-7EB8-69DE-2A36B73B302B}"/>
              </a:ext>
            </a:extLst>
          </p:cNvPr>
          <p:cNvSpPr txBox="1"/>
          <p:nvPr/>
        </p:nvSpPr>
        <p:spPr>
          <a:xfrm>
            <a:off x="1876778" y="167700"/>
            <a:ext cx="8438444" cy="369332"/>
          </a:xfrm>
          <a:prstGeom prst="rect">
            <a:avLst/>
          </a:prstGeom>
          <a:solidFill>
            <a:schemeClr val="accent1">
              <a:lumMod val="75000"/>
            </a:schemeClr>
          </a:solidFill>
        </p:spPr>
        <p:txBody>
          <a:bodyPr wrap="square" rtlCol="0">
            <a:spAutoFit/>
          </a:bodyPr>
          <a:lstStyle/>
          <a:p>
            <a:pPr algn="ctr"/>
            <a:r>
              <a:rPr lang="en-GB" b="1" dirty="0">
                <a:solidFill>
                  <a:schemeClr val="bg1"/>
                </a:solidFill>
                <a:latin typeface="Century Gothic" panose="020F0502020204030204" pitchFamily="34" charset="0"/>
              </a:rPr>
              <a:t>Refugees Knowledge Organiser Y5-6 Term 3</a:t>
            </a:r>
            <a:endParaRPr lang="en-US" b="1" dirty="0">
              <a:solidFill>
                <a:schemeClr val="bg1"/>
              </a:solidFill>
              <a:latin typeface="Century Gothic" panose="020F0502020204030204" pitchFamily="34" charset="0"/>
            </a:endParaRPr>
          </a:p>
        </p:txBody>
      </p:sp>
      <p:sp>
        <p:nvSpPr>
          <p:cNvPr id="11" name="TextBox 10">
            <a:extLst>
              <a:ext uri="{FF2B5EF4-FFF2-40B4-BE49-F238E27FC236}">
                <a16:creationId xmlns:a16="http://schemas.microsoft.com/office/drawing/2014/main" id="{E0A8C247-9746-96C3-2938-F9AAE3065F85}"/>
              </a:ext>
            </a:extLst>
          </p:cNvPr>
          <p:cNvSpPr txBox="1"/>
          <p:nvPr/>
        </p:nvSpPr>
        <p:spPr>
          <a:xfrm>
            <a:off x="383822" y="1216377"/>
            <a:ext cx="2537178" cy="1828800"/>
          </a:xfrm>
          <a:prstGeom prst="rect">
            <a:avLst/>
          </a:prstGeom>
          <a:noFill/>
        </p:spPr>
        <p:txBody>
          <a:bodyPr wrap="square" rtlCol="0">
            <a:spAutoFit/>
          </a:bodyPr>
          <a:lstStyle/>
          <a:p>
            <a:pPr algn="l"/>
            <a:endParaRPr lang="en-US" dirty="0"/>
          </a:p>
        </p:txBody>
      </p:sp>
      <p:graphicFrame>
        <p:nvGraphicFramePr>
          <p:cNvPr id="15" name="Table 15">
            <a:extLst>
              <a:ext uri="{FF2B5EF4-FFF2-40B4-BE49-F238E27FC236}">
                <a16:creationId xmlns:a16="http://schemas.microsoft.com/office/drawing/2014/main" id="{D23FC306-FBF0-18DB-31D0-B39C510F7339}"/>
              </a:ext>
            </a:extLst>
          </p:cNvPr>
          <p:cNvGraphicFramePr>
            <a:graphicFrameLocks noGrp="1"/>
          </p:cNvGraphicFramePr>
          <p:nvPr>
            <p:extLst>
              <p:ext uri="{D42A27DB-BD31-4B8C-83A1-F6EECF244321}">
                <p14:modId xmlns:p14="http://schemas.microsoft.com/office/powerpoint/2010/main" val="541432953"/>
              </p:ext>
            </p:extLst>
          </p:nvPr>
        </p:nvGraphicFramePr>
        <p:xfrm>
          <a:off x="226694" y="1351681"/>
          <a:ext cx="3316422" cy="5398207"/>
        </p:xfrm>
        <a:graphic>
          <a:graphicData uri="http://schemas.openxmlformats.org/drawingml/2006/table">
            <a:tbl>
              <a:tblPr firstRow="1" bandRow="1" bandCol="1">
                <a:tableStyleId>{FABFCF23-3B69-468F-B69F-88F6DE6A72F2}</a:tableStyleId>
              </a:tblPr>
              <a:tblGrid>
                <a:gridCol w="3316422">
                  <a:extLst>
                    <a:ext uri="{9D8B030D-6E8A-4147-A177-3AD203B41FA5}">
                      <a16:colId xmlns:a16="http://schemas.microsoft.com/office/drawing/2014/main" val="2252701975"/>
                    </a:ext>
                  </a:extLst>
                </a:gridCol>
              </a:tblGrid>
              <a:tr h="440670">
                <a:tc>
                  <a:txBody>
                    <a:bodyPr/>
                    <a:lstStyle/>
                    <a:p>
                      <a:pPr algn="ctr"/>
                      <a:r>
                        <a:rPr lang="en-GB" sz="1600" dirty="0"/>
                        <a:t>Key Knowledge</a:t>
                      </a:r>
                      <a:r>
                        <a:rPr lang="en-GB" dirty="0"/>
                        <a:t> </a:t>
                      </a:r>
                      <a:endParaRPr lang="en-US" dirty="0"/>
                    </a:p>
                  </a:txBody>
                  <a:tcPr>
                    <a:solidFill>
                      <a:schemeClr val="accent1">
                        <a:lumMod val="75000"/>
                      </a:schemeClr>
                    </a:solidFill>
                  </a:tcPr>
                </a:tc>
                <a:extLst>
                  <a:ext uri="{0D108BD9-81ED-4DB2-BD59-A6C34878D82A}">
                    <a16:rowId xmlns:a16="http://schemas.microsoft.com/office/drawing/2014/main" val="866030784"/>
                  </a:ext>
                </a:extLst>
              </a:tr>
              <a:tr h="4957537">
                <a:tc>
                  <a:txBody>
                    <a:bodyPr/>
                    <a:lstStyle/>
                    <a:p>
                      <a:pPr marL="0" indent="0">
                        <a:buFont typeface="Arial" panose="020B0604020202020204" pitchFamily="34" charset="0"/>
                        <a:buNone/>
                      </a:pPr>
                      <a:r>
                        <a:rPr lang="en-GB" sz="1200" dirty="0">
                          <a:latin typeface="+mn-lt"/>
                        </a:rPr>
                        <a:t>PSHE</a:t>
                      </a:r>
                    </a:p>
                    <a:p>
                      <a:pPr marL="0" indent="0">
                        <a:buFont typeface="Arial" panose="020B0604020202020204" pitchFamily="34" charset="0"/>
                        <a:buNone/>
                      </a:pPr>
                      <a:endParaRPr lang="en-GB" sz="1200" baseline="0" dirty="0">
                        <a:latin typeface="+mn-lt"/>
                      </a:endParaRPr>
                    </a:p>
                    <a:p>
                      <a:pPr marL="171450" indent="-171450">
                        <a:buFont typeface="Arial" panose="020B0604020202020204" pitchFamily="34" charset="0"/>
                        <a:buChar char="•"/>
                      </a:pPr>
                      <a:r>
                        <a:rPr lang="en-GB" sz="1200" baseline="0" dirty="0">
                          <a:latin typeface="+mn-lt"/>
                        </a:rPr>
                        <a:t>To build empathy.</a:t>
                      </a:r>
                    </a:p>
                    <a:p>
                      <a:pPr marL="171450" indent="-171450">
                        <a:buFont typeface="Arial" panose="020B0604020202020204" pitchFamily="34" charset="0"/>
                        <a:buChar char="•"/>
                      </a:pPr>
                      <a:r>
                        <a:rPr lang="en-GB" sz="1200" baseline="0" dirty="0">
                          <a:latin typeface="+mn-lt"/>
                        </a:rPr>
                        <a:t>To learn how to listen to other’s experiences.</a:t>
                      </a:r>
                    </a:p>
                    <a:p>
                      <a:pPr marL="171450" indent="-171450">
                        <a:buFont typeface="Arial" panose="020B0604020202020204" pitchFamily="34" charset="0"/>
                        <a:buChar char="•"/>
                      </a:pPr>
                      <a:r>
                        <a:rPr lang="en-GB" sz="1200" baseline="0" dirty="0">
                          <a:latin typeface="+mn-lt"/>
                        </a:rPr>
                        <a:t>To relate others experiences to their own.</a:t>
                      </a:r>
                    </a:p>
                    <a:p>
                      <a:pPr marL="171450" lvl="0" indent="-171450">
                        <a:lnSpc>
                          <a:spcPct val="107000"/>
                        </a:lnSpc>
                        <a:spcAft>
                          <a:spcPts val="0"/>
                        </a:spcAft>
                        <a:buFont typeface="Arial" panose="020B0604020202020204" pitchFamily="34" charset="0"/>
                        <a:buChar char="•"/>
                      </a:pPr>
                      <a:r>
                        <a:rPr lang="en-GB" sz="1200" dirty="0">
                          <a:effectLst/>
                          <a:latin typeface="+mn-lt"/>
                          <a:ea typeface="Arial" panose="020B0604020202020204" pitchFamily="34" charset="0"/>
                          <a:cs typeface="Arial" panose="020B0604020202020204" pitchFamily="34" charset="0"/>
                        </a:rPr>
                        <a:t>Consider</a:t>
                      </a:r>
                      <a:r>
                        <a:rPr lang="en-GB" sz="1200" baseline="0" dirty="0">
                          <a:effectLst/>
                          <a:latin typeface="+mn-lt"/>
                          <a:ea typeface="Arial" panose="020B0604020202020204" pitchFamily="34" charset="0"/>
                          <a:cs typeface="Arial" panose="020B0604020202020204" pitchFamily="34" charset="0"/>
                        </a:rPr>
                        <a:t> and learn</a:t>
                      </a:r>
                      <a:r>
                        <a:rPr lang="en-GB" sz="1200" dirty="0">
                          <a:effectLst/>
                          <a:latin typeface="+mn-lt"/>
                          <a:ea typeface="Arial" panose="020B0604020202020204" pitchFamily="34" charset="0"/>
                          <a:cs typeface="Arial" panose="020B0604020202020204" pitchFamily="34" charset="0"/>
                        </a:rPr>
                        <a:t> the different reasons why people leave their home.</a:t>
                      </a:r>
                      <a:endParaRPr lang="en-GB" sz="1200" dirty="0">
                        <a:effectLst/>
                        <a:latin typeface="+mn-lt"/>
                        <a:ea typeface="Calibri" panose="020F0502020204030204" pitchFamily="34" charset="0"/>
                        <a:cs typeface="Arial" panose="020B0604020202020204" pitchFamily="34" charset="0"/>
                      </a:endParaRPr>
                    </a:p>
                    <a:p>
                      <a:pPr marL="171450" lvl="0" indent="-171450">
                        <a:lnSpc>
                          <a:spcPct val="107000"/>
                        </a:lnSpc>
                        <a:spcAft>
                          <a:spcPts val="0"/>
                        </a:spcAft>
                        <a:buFont typeface="Arial" panose="020B0604020202020204" pitchFamily="34" charset="0"/>
                        <a:buChar char="•"/>
                      </a:pPr>
                      <a:r>
                        <a:rPr lang="en-GB" sz="1200" dirty="0">
                          <a:effectLst/>
                          <a:latin typeface="+mn-lt"/>
                          <a:ea typeface="Arial" panose="020B0604020202020204" pitchFamily="34" charset="0"/>
                          <a:cs typeface="Arial" panose="020B0604020202020204" pitchFamily="34" charset="0"/>
                        </a:rPr>
                        <a:t>Lean</a:t>
                      </a:r>
                      <a:r>
                        <a:rPr lang="en-GB" sz="1200" baseline="0" dirty="0">
                          <a:effectLst/>
                          <a:latin typeface="+mn-lt"/>
                          <a:ea typeface="Arial" panose="020B0604020202020204" pitchFamily="34" charset="0"/>
                          <a:cs typeface="Arial" panose="020B0604020202020204" pitchFamily="34" charset="0"/>
                        </a:rPr>
                        <a:t> to empathise</a:t>
                      </a:r>
                      <a:r>
                        <a:rPr lang="en-GB" sz="1200" dirty="0">
                          <a:effectLst/>
                          <a:latin typeface="+mn-lt"/>
                          <a:ea typeface="Arial" panose="020B0604020202020204" pitchFamily="34" charset="0"/>
                          <a:cs typeface="Arial" panose="020B0604020202020204" pitchFamily="34" charset="0"/>
                        </a:rPr>
                        <a:t> with people who must flee their homes.</a:t>
                      </a:r>
                      <a:endParaRPr lang="en-GB" sz="1200" dirty="0">
                        <a:effectLst/>
                        <a:latin typeface="+mn-lt"/>
                        <a:ea typeface="Calibri" panose="020F0502020204030204" pitchFamily="34" charset="0"/>
                        <a:cs typeface="Arial" panose="020B0604020202020204" pitchFamily="34" charset="0"/>
                      </a:endParaRPr>
                    </a:p>
                    <a:p>
                      <a:pPr marL="171450" lvl="0" indent="-171450">
                        <a:lnSpc>
                          <a:spcPct val="107000"/>
                        </a:lnSpc>
                        <a:spcAft>
                          <a:spcPts val="0"/>
                        </a:spcAft>
                        <a:buFont typeface="Arial" panose="020B0604020202020204" pitchFamily="34" charset="0"/>
                        <a:buChar char="•"/>
                      </a:pPr>
                      <a:r>
                        <a:rPr lang="en-GB" sz="1200" dirty="0">
                          <a:effectLst/>
                          <a:latin typeface="+mn-lt"/>
                          <a:ea typeface="Arial" panose="020B0604020202020204" pitchFamily="34" charset="0"/>
                          <a:cs typeface="Arial" panose="020B0604020202020204" pitchFamily="34" charset="0"/>
                        </a:rPr>
                        <a:t>Make decisions and understand how others might feel.</a:t>
                      </a:r>
                      <a:endParaRPr lang="en-GB" sz="1200" dirty="0">
                        <a:effectLst/>
                        <a:latin typeface="+mn-lt"/>
                        <a:ea typeface="Calibri" panose="020F0502020204030204" pitchFamily="34" charset="0"/>
                        <a:cs typeface="Arial" panose="020B0604020202020204" pitchFamily="34" charset="0"/>
                      </a:endParaRPr>
                    </a:p>
                    <a:p>
                      <a:pPr marL="171450" lvl="0" indent="-171450">
                        <a:lnSpc>
                          <a:spcPct val="107000"/>
                        </a:lnSpc>
                        <a:spcAft>
                          <a:spcPts val="0"/>
                        </a:spcAft>
                        <a:buFont typeface="Arial" panose="020B0604020202020204" pitchFamily="34" charset="0"/>
                        <a:buChar char="•"/>
                      </a:pPr>
                      <a:r>
                        <a:rPr lang="en-GB" sz="1200" dirty="0">
                          <a:effectLst/>
                          <a:latin typeface="+mn-lt"/>
                          <a:ea typeface="Calibri" panose="020F0502020204030204" pitchFamily="34" charset="0"/>
                          <a:cs typeface="Arial" panose="020B0604020202020204" pitchFamily="34" charset="0"/>
                        </a:rPr>
                        <a:t>To</a:t>
                      </a:r>
                      <a:r>
                        <a:rPr lang="en-GB" sz="1200" baseline="0" dirty="0">
                          <a:effectLst/>
                          <a:latin typeface="+mn-lt"/>
                          <a:ea typeface="Calibri" panose="020F0502020204030204" pitchFamily="34" charset="0"/>
                          <a:cs typeface="Arial" panose="020B0604020202020204" pitchFamily="34" charset="0"/>
                        </a:rPr>
                        <a:t> think about ways in which they can support refugees.</a:t>
                      </a:r>
                    </a:p>
                    <a:p>
                      <a:pPr marL="171450" lvl="0" indent="-171450">
                        <a:lnSpc>
                          <a:spcPct val="107000"/>
                        </a:lnSpc>
                        <a:spcAft>
                          <a:spcPts val="0"/>
                        </a:spcAft>
                        <a:buFont typeface="Arial" panose="020B0604020202020204" pitchFamily="34" charset="0"/>
                        <a:buChar char="•"/>
                      </a:pPr>
                      <a:r>
                        <a:rPr lang="en-GB" sz="1200" dirty="0">
                          <a:latin typeface="+mn-lt"/>
                        </a:rPr>
                        <a:t>Discuss what terms like ‘refugee’ and ‘asylum seeker’ means</a:t>
                      </a:r>
                    </a:p>
                    <a:p>
                      <a:pPr marL="171450" lvl="0" indent="-171450">
                        <a:lnSpc>
                          <a:spcPct val="107000"/>
                        </a:lnSpc>
                        <a:spcAft>
                          <a:spcPts val="0"/>
                        </a:spcAft>
                        <a:buFont typeface="Arial" panose="020B0604020202020204" pitchFamily="34" charset="0"/>
                        <a:buChar char="•"/>
                      </a:pPr>
                      <a:r>
                        <a:rPr lang="en-GB" sz="1200" dirty="0">
                          <a:latin typeface="+mn-lt"/>
                        </a:rPr>
                        <a:t>Identify how fleeing your home might impact your life.</a:t>
                      </a:r>
                    </a:p>
                    <a:p>
                      <a:pPr marL="171450" lvl="0" indent="-171450">
                        <a:lnSpc>
                          <a:spcPct val="107000"/>
                        </a:lnSpc>
                        <a:spcAft>
                          <a:spcPts val="0"/>
                        </a:spcAft>
                        <a:buFont typeface="Arial" panose="020B0604020202020204" pitchFamily="34" charset="0"/>
                        <a:buChar char="•"/>
                      </a:pPr>
                      <a:r>
                        <a:rPr lang="en-GB" sz="1200" dirty="0">
                          <a:latin typeface="+mn-lt"/>
                        </a:rPr>
                        <a:t>Examine the difficult choices people have to make and decide what you would do.</a:t>
                      </a:r>
                    </a:p>
                    <a:p>
                      <a:pPr marL="171450" lvl="0" indent="-171450">
                        <a:lnSpc>
                          <a:spcPct val="107000"/>
                        </a:lnSpc>
                        <a:spcAft>
                          <a:spcPts val="0"/>
                        </a:spcAft>
                        <a:buFont typeface="Arial" panose="020B0604020202020204" pitchFamily="34" charset="0"/>
                        <a:buChar char="•"/>
                      </a:pPr>
                      <a:r>
                        <a:rPr lang="en-GB" sz="1200" dirty="0">
                          <a:latin typeface="+mn-lt"/>
                        </a:rPr>
                        <a:t>To understand</a:t>
                      </a:r>
                      <a:r>
                        <a:rPr lang="en-GB" sz="1200" baseline="0" dirty="0">
                          <a:latin typeface="+mn-lt"/>
                        </a:rPr>
                        <a:t> the governments rules and regulations for refugees and asylum seekers.</a:t>
                      </a:r>
                    </a:p>
                    <a:p>
                      <a:pPr marL="171450" lvl="0" indent="-171450">
                        <a:lnSpc>
                          <a:spcPct val="107000"/>
                        </a:lnSpc>
                        <a:spcAft>
                          <a:spcPts val="0"/>
                        </a:spcAft>
                        <a:buFont typeface="Arial" panose="020B0604020202020204" pitchFamily="34" charset="0"/>
                        <a:buChar char="•"/>
                      </a:pPr>
                      <a:r>
                        <a:rPr lang="en-GB" sz="1200" baseline="0" dirty="0">
                          <a:latin typeface="+mn-lt"/>
                        </a:rPr>
                        <a:t>To understand the role different charities play in providing aid to refugees. </a:t>
                      </a:r>
                      <a:endParaRPr lang="en-GB" sz="1200" dirty="0"/>
                    </a:p>
                  </a:txBody>
                  <a:tcPr/>
                </a:tc>
                <a:extLst>
                  <a:ext uri="{0D108BD9-81ED-4DB2-BD59-A6C34878D82A}">
                    <a16:rowId xmlns:a16="http://schemas.microsoft.com/office/drawing/2014/main" val="3568527436"/>
                  </a:ext>
                </a:extLst>
              </a:tr>
            </a:tbl>
          </a:graphicData>
        </a:graphic>
      </p:graphicFrame>
      <p:pic>
        <p:nvPicPr>
          <p:cNvPr id="18" name="Picture 17" descr="/var/folders/vg/dysvlmrd141gyh1tfgrkz5qw0000gn/T/com.microsoft.Word/Content.MSO/16611076.tmp">
            <a:extLst>
              <a:ext uri="{FF2B5EF4-FFF2-40B4-BE49-F238E27FC236}">
                <a16:creationId xmlns:a16="http://schemas.microsoft.com/office/drawing/2014/main" id="{620322D0-FFFA-1F3B-89EB-DDA3B56743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822" y="147009"/>
            <a:ext cx="1143292" cy="1143292"/>
          </a:xfrm>
          <a:prstGeom prst="rect">
            <a:avLst/>
          </a:prstGeom>
        </p:spPr>
      </p:pic>
      <p:graphicFrame>
        <p:nvGraphicFramePr>
          <p:cNvPr id="20" name="Table 15">
            <a:extLst>
              <a:ext uri="{FF2B5EF4-FFF2-40B4-BE49-F238E27FC236}">
                <a16:creationId xmlns:a16="http://schemas.microsoft.com/office/drawing/2014/main" id="{5E7B7862-BA3D-32AF-B51A-689D2B3CB982}"/>
              </a:ext>
            </a:extLst>
          </p:cNvPr>
          <p:cNvGraphicFramePr>
            <a:graphicFrameLocks noGrp="1"/>
          </p:cNvGraphicFramePr>
          <p:nvPr>
            <p:extLst>
              <p:ext uri="{D42A27DB-BD31-4B8C-83A1-F6EECF244321}">
                <p14:modId xmlns:p14="http://schemas.microsoft.com/office/powerpoint/2010/main" val="3074738652"/>
              </p:ext>
            </p:extLst>
          </p:nvPr>
        </p:nvGraphicFramePr>
        <p:xfrm>
          <a:off x="6546640" y="633164"/>
          <a:ext cx="2685717" cy="2859954"/>
        </p:xfrm>
        <a:graphic>
          <a:graphicData uri="http://schemas.openxmlformats.org/drawingml/2006/table">
            <a:tbl>
              <a:tblPr firstRow="1" bandRow="1" bandCol="1">
                <a:tableStyleId>{FABFCF23-3B69-468F-B69F-88F6DE6A72F2}</a:tableStyleId>
              </a:tblPr>
              <a:tblGrid>
                <a:gridCol w="2685717">
                  <a:extLst>
                    <a:ext uri="{9D8B030D-6E8A-4147-A177-3AD203B41FA5}">
                      <a16:colId xmlns:a16="http://schemas.microsoft.com/office/drawing/2014/main" val="2252701975"/>
                    </a:ext>
                  </a:extLst>
                </a:gridCol>
              </a:tblGrid>
              <a:tr h="391074">
                <a:tc>
                  <a:txBody>
                    <a:bodyPr/>
                    <a:lstStyle/>
                    <a:p>
                      <a:pPr algn="ctr"/>
                      <a:r>
                        <a:rPr lang="en-GB" sz="1600" dirty="0"/>
                        <a:t>Links to Other Subjects</a:t>
                      </a:r>
                      <a:endParaRPr lang="en-US" sz="1600" dirty="0"/>
                    </a:p>
                  </a:txBody>
                  <a:tcPr>
                    <a:solidFill>
                      <a:schemeClr val="accent1">
                        <a:lumMod val="75000"/>
                      </a:schemeClr>
                    </a:solidFill>
                  </a:tcPr>
                </a:tc>
                <a:extLst>
                  <a:ext uri="{0D108BD9-81ED-4DB2-BD59-A6C34878D82A}">
                    <a16:rowId xmlns:a16="http://schemas.microsoft.com/office/drawing/2014/main" val="866030784"/>
                  </a:ext>
                </a:extLst>
              </a:tr>
              <a:tr h="2363047">
                <a:tc>
                  <a:txBody>
                    <a:bodyPr/>
                    <a:lstStyle/>
                    <a:p>
                      <a:pPr marL="0" indent="0">
                        <a:buFont typeface="Arial" panose="020B0604020202020204" pitchFamily="34" charset="0"/>
                        <a:buNone/>
                      </a:pPr>
                      <a:r>
                        <a:rPr lang="en-GB" sz="1200" b="1" dirty="0"/>
                        <a:t>Geography:</a:t>
                      </a:r>
                      <a:r>
                        <a:rPr lang="en-GB" sz="1200" b="1" baseline="0" dirty="0"/>
                        <a:t> </a:t>
                      </a:r>
                      <a:r>
                        <a:rPr lang="en-GB" sz="1200" dirty="0"/>
                        <a:t>Human Geography including land use, economic activity including trade links, and the distribution of natural resources, food, minerals, and water.</a:t>
                      </a:r>
                    </a:p>
                    <a:p>
                      <a:pPr marL="0" indent="0">
                        <a:buFont typeface="Arial" panose="020B0604020202020204" pitchFamily="34" charset="0"/>
                        <a:buNone/>
                      </a:pPr>
                      <a:r>
                        <a:rPr lang="en-GB" sz="1200" b="1" dirty="0"/>
                        <a:t>Science:</a:t>
                      </a:r>
                      <a:r>
                        <a:rPr lang="en-GB" sz="1200" b="1" baseline="0" dirty="0"/>
                        <a:t> </a:t>
                      </a:r>
                      <a:r>
                        <a:rPr lang="en-GB" sz="1200" dirty="0"/>
                        <a:t>Properties and Changes of Materials- Compare and group together everyday materials on the basis of their properties, including their hardness, solubility, transparency, conductivity (electrical and thermal), and response to magnets.</a:t>
                      </a:r>
                      <a:r>
                        <a:rPr lang="en-GB" sz="1200" baseline="0" dirty="0"/>
                        <a:t> Best material for refuge shelter.</a:t>
                      </a:r>
                      <a:endParaRPr lang="en-GB" sz="1200" dirty="0"/>
                    </a:p>
                  </a:txBody>
                  <a:tcPr/>
                </a:tc>
                <a:extLst>
                  <a:ext uri="{0D108BD9-81ED-4DB2-BD59-A6C34878D82A}">
                    <a16:rowId xmlns:a16="http://schemas.microsoft.com/office/drawing/2014/main" val="3568527436"/>
                  </a:ext>
                </a:extLst>
              </a:tr>
            </a:tbl>
          </a:graphicData>
        </a:graphic>
      </p:graphicFrame>
      <p:graphicFrame>
        <p:nvGraphicFramePr>
          <p:cNvPr id="21" name="Table 21">
            <a:extLst>
              <a:ext uri="{FF2B5EF4-FFF2-40B4-BE49-F238E27FC236}">
                <a16:creationId xmlns:a16="http://schemas.microsoft.com/office/drawing/2014/main" id="{1E14F65E-7AD6-268C-7A3F-79483AD09A51}"/>
              </a:ext>
            </a:extLst>
          </p:cNvPr>
          <p:cNvGraphicFramePr>
            <a:graphicFrameLocks noGrp="1"/>
          </p:cNvGraphicFramePr>
          <p:nvPr>
            <p:extLst>
              <p:ext uri="{D42A27DB-BD31-4B8C-83A1-F6EECF244321}">
                <p14:modId xmlns:p14="http://schemas.microsoft.com/office/powerpoint/2010/main" val="1713157014"/>
              </p:ext>
            </p:extLst>
          </p:nvPr>
        </p:nvGraphicFramePr>
        <p:xfrm>
          <a:off x="6546640" y="3550128"/>
          <a:ext cx="5418666" cy="3205480"/>
        </p:xfrm>
        <a:graphic>
          <a:graphicData uri="http://schemas.openxmlformats.org/drawingml/2006/table">
            <a:tbl>
              <a:tblPr firstRow="1" bandRow="1">
                <a:tableStyleId>{22838BEF-8BB2-4498-84A7-C5851F593DF1}</a:tableStyleId>
              </a:tblPr>
              <a:tblGrid>
                <a:gridCol w="2709333">
                  <a:extLst>
                    <a:ext uri="{9D8B030D-6E8A-4147-A177-3AD203B41FA5}">
                      <a16:colId xmlns:a16="http://schemas.microsoft.com/office/drawing/2014/main" val="1358978135"/>
                    </a:ext>
                  </a:extLst>
                </a:gridCol>
                <a:gridCol w="2709333">
                  <a:extLst>
                    <a:ext uri="{9D8B030D-6E8A-4147-A177-3AD203B41FA5}">
                      <a16:colId xmlns:a16="http://schemas.microsoft.com/office/drawing/2014/main" val="3590121348"/>
                    </a:ext>
                  </a:extLst>
                </a:gridCol>
              </a:tblGrid>
              <a:tr h="370840">
                <a:tc>
                  <a:txBody>
                    <a:bodyPr/>
                    <a:lstStyle/>
                    <a:p>
                      <a:pPr algn="ctr"/>
                      <a:r>
                        <a:rPr lang="en-GB" sz="1600" dirty="0">
                          <a:solidFill>
                            <a:schemeClr val="bg1"/>
                          </a:solidFill>
                        </a:rPr>
                        <a:t>Prior Learning</a:t>
                      </a:r>
                      <a:endParaRPr lang="en-US" sz="1600" dirty="0">
                        <a:solidFill>
                          <a:schemeClr val="bg1"/>
                        </a:solidFill>
                      </a:endParaRPr>
                    </a:p>
                  </a:txBody>
                  <a:tcPr>
                    <a:solidFill>
                      <a:schemeClr val="accent1">
                        <a:lumMod val="75000"/>
                      </a:schemeClr>
                    </a:solidFill>
                  </a:tcPr>
                </a:tc>
                <a:tc>
                  <a:txBody>
                    <a:bodyPr/>
                    <a:lstStyle/>
                    <a:p>
                      <a:pPr algn="ctr"/>
                      <a:r>
                        <a:rPr lang="en-GB" sz="1600" dirty="0">
                          <a:solidFill>
                            <a:schemeClr val="bg1"/>
                          </a:solidFill>
                        </a:rPr>
                        <a:t>Preparing for the Future</a:t>
                      </a:r>
                      <a:endParaRPr lang="en-US" sz="1600" dirty="0">
                        <a:solidFill>
                          <a:schemeClr val="bg1"/>
                        </a:solidFill>
                      </a:endParaRPr>
                    </a:p>
                  </a:txBody>
                  <a:tcPr>
                    <a:solidFill>
                      <a:schemeClr val="accent1">
                        <a:lumMod val="75000"/>
                      </a:schemeClr>
                    </a:solidFill>
                  </a:tcPr>
                </a:tc>
                <a:extLst>
                  <a:ext uri="{0D108BD9-81ED-4DB2-BD59-A6C34878D82A}">
                    <a16:rowId xmlns:a16="http://schemas.microsoft.com/office/drawing/2014/main" val="654988077"/>
                  </a:ext>
                </a:extLst>
              </a:tr>
              <a:tr h="370840">
                <a:tc>
                  <a:txBody>
                    <a:bodyPr/>
                    <a:lstStyle/>
                    <a:p>
                      <a:pPr marL="0" indent="0">
                        <a:buFont typeface="Arial" panose="020B0604020202020204" pitchFamily="34" charset="0"/>
                        <a:buNone/>
                      </a:pPr>
                      <a:r>
                        <a:rPr lang="en-GB" sz="1200" dirty="0">
                          <a:latin typeface="+mn-lt"/>
                        </a:rPr>
                        <a:t>Y 3-4</a:t>
                      </a:r>
                    </a:p>
                    <a:p>
                      <a:pPr marL="171450" indent="-171450">
                        <a:buFont typeface="Arial" panose="020B0604020202020204" pitchFamily="34" charset="0"/>
                        <a:buChar char="•"/>
                      </a:pPr>
                      <a:r>
                        <a:rPr lang="en-GB" sz="1200" dirty="0">
                          <a:latin typeface="+mn-lt"/>
                        </a:rPr>
                        <a:t>Different groups and communities,</a:t>
                      </a:r>
                      <a:r>
                        <a:rPr lang="en-GB" sz="1200" baseline="0" dirty="0">
                          <a:latin typeface="+mn-lt"/>
                        </a:rPr>
                        <a:t> </a:t>
                      </a:r>
                      <a:r>
                        <a:rPr lang="en-GB" sz="1200" baseline="0" dirty="0" err="1">
                          <a:latin typeface="+mn-lt"/>
                        </a:rPr>
                        <a:t>e.g</a:t>
                      </a:r>
                      <a:r>
                        <a:rPr lang="en-GB" sz="1200" baseline="0" dirty="0">
                          <a:latin typeface="+mn-lt"/>
                        </a:rPr>
                        <a:t> refugees and asylum seekers</a:t>
                      </a:r>
                      <a:endParaRPr lang="en-GB" sz="1200" dirty="0">
                        <a:latin typeface="+mn-lt"/>
                      </a:endParaRPr>
                    </a:p>
                    <a:p>
                      <a:pPr marL="171450" indent="-171450">
                        <a:buFont typeface="Arial" panose="020B0604020202020204" pitchFamily="34" charset="0"/>
                        <a:buChar char="•"/>
                      </a:pPr>
                      <a:r>
                        <a:rPr lang="en-GB" sz="1200" dirty="0">
                          <a:latin typeface="+mn-lt"/>
                        </a:rPr>
                        <a:t>Understand</a:t>
                      </a:r>
                      <a:r>
                        <a:rPr lang="en-GB" sz="1200" baseline="0" dirty="0">
                          <a:latin typeface="+mn-lt"/>
                        </a:rPr>
                        <a:t> that, sometimes, assumptions of people are based on what they look like.</a:t>
                      </a:r>
                    </a:p>
                    <a:p>
                      <a:pPr marL="171450" indent="-171450">
                        <a:buFont typeface="Arial" panose="020B0604020202020204" pitchFamily="34" charset="0"/>
                        <a:buChar char="•"/>
                      </a:pPr>
                      <a:r>
                        <a:rPr lang="en-GB" sz="1200" baseline="0" dirty="0">
                          <a:latin typeface="+mn-lt"/>
                        </a:rPr>
                        <a:t>Different perspectives – listening and responding to a wide range of people; caring about other people’s feelings.</a:t>
                      </a:r>
                    </a:p>
                    <a:p>
                      <a:pPr marL="171450" indent="-171450">
                        <a:buFont typeface="Arial" panose="020B0604020202020204" pitchFamily="34" charset="0"/>
                        <a:buChar char="•"/>
                      </a:pPr>
                      <a:r>
                        <a:rPr lang="en-GB" sz="1200" baseline="0" dirty="0">
                          <a:latin typeface="+mn-lt"/>
                        </a:rPr>
                        <a:t>Everyday things that affect feelings and the importance of expressing feelings.</a:t>
                      </a:r>
                    </a:p>
                    <a:p>
                      <a:pPr marL="171450" indent="-171450">
                        <a:buFont typeface="Arial" panose="020B0604020202020204" pitchFamily="34" charset="0"/>
                        <a:buChar char="•"/>
                      </a:pPr>
                      <a:r>
                        <a:rPr lang="en-GB" sz="1200" baseline="0" dirty="0">
                          <a:latin typeface="+mn-lt"/>
                        </a:rPr>
                        <a:t>British values – rules and laws</a:t>
                      </a:r>
                      <a:endParaRPr lang="en-GB" sz="1200" dirty="0"/>
                    </a:p>
                    <a:p>
                      <a:endParaRPr lang="en-GB" sz="1200" dirty="0"/>
                    </a:p>
                  </a:txBody>
                  <a:tcPr>
                    <a:solidFill>
                      <a:schemeClr val="accent1">
                        <a:lumMod val="20000"/>
                        <a:lumOff val="80000"/>
                      </a:schemeClr>
                    </a:solidFill>
                  </a:tcPr>
                </a:tc>
                <a:tc>
                  <a:txBody>
                    <a:bodyPr/>
                    <a:lstStyle/>
                    <a:p>
                      <a:r>
                        <a:rPr lang="en-US" sz="1200" dirty="0"/>
                        <a:t>KS3</a:t>
                      </a:r>
                    </a:p>
                    <a:p>
                      <a:pPr marL="171450" indent="-171450">
                        <a:buFont typeface="Arial" panose="020B0604020202020204" pitchFamily="34" charset="0"/>
                        <a:buChar char="•"/>
                      </a:pPr>
                      <a:r>
                        <a:rPr lang="en-GB" sz="1200" dirty="0"/>
                        <a:t>How stereotypes, in particular stereotypes based on sex, gender, race, religion, sexual orientation or disability, can cause damage (e.g. how they might normalise non-consensual behaviour or encourage prejudice). </a:t>
                      </a:r>
                    </a:p>
                    <a:p>
                      <a:pPr marL="171450" indent="-171450">
                        <a:buFont typeface="Arial" panose="020B0604020202020204" pitchFamily="34" charset="0"/>
                        <a:buChar char="•"/>
                      </a:pPr>
                      <a:r>
                        <a:rPr lang="en-GB" sz="1200" dirty="0"/>
                        <a:t>That in school and in wider society they can expect to be treated with respect by others, and that in turn they should show due respect to others, including people in positions of authority and due tolerance of other people’s beliefs. </a:t>
                      </a:r>
                      <a:endParaRPr lang="en-US" sz="1200" dirty="0"/>
                    </a:p>
                  </a:txBody>
                  <a:tcPr>
                    <a:solidFill>
                      <a:schemeClr val="accent1">
                        <a:lumMod val="20000"/>
                        <a:lumOff val="80000"/>
                      </a:schemeClr>
                    </a:solidFill>
                  </a:tcPr>
                </a:tc>
                <a:extLst>
                  <a:ext uri="{0D108BD9-81ED-4DB2-BD59-A6C34878D82A}">
                    <a16:rowId xmlns:a16="http://schemas.microsoft.com/office/drawing/2014/main" val="1771662387"/>
                  </a:ext>
                </a:extLst>
              </a:tr>
            </a:tbl>
          </a:graphicData>
        </a:graphic>
      </p:graphicFrame>
      <p:pic>
        <p:nvPicPr>
          <p:cNvPr id="23" name="Picture 23">
            <a:extLst>
              <a:ext uri="{FF2B5EF4-FFF2-40B4-BE49-F238E27FC236}">
                <a16:creationId xmlns:a16="http://schemas.microsoft.com/office/drawing/2014/main" id="{44FAD6C2-A45F-1604-FAD2-90699AAAB1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04711" y="4208028"/>
            <a:ext cx="2299372" cy="168503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27" name="Picture 27">
            <a:extLst>
              <a:ext uri="{FF2B5EF4-FFF2-40B4-BE49-F238E27FC236}">
                <a16:creationId xmlns:a16="http://schemas.microsoft.com/office/drawing/2014/main" id="{CEC86652-C5D0-16C6-4845-214E8E9656BA}"/>
              </a:ext>
            </a:extLst>
          </p:cNvPr>
          <p:cNvPicPr>
            <a:picLocks noChangeAspect="1"/>
          </p:cNvPicPr>
          <p:nvPr/>
        </p:nvPicPr>
        <p:blipFill rotWithShape="1">
          <a:blip r:embed="rId5">
            <a:extLst>
              <a:ext uri="{28A0092B-C50C-407E-A947-70E740481C1C}">
                <a14:useLocalDpi xmlns:a14="http://schemas.microsoft.com/office/drawing/2010/main" val="0"/>
              </a:ext>
            </a:extLst>
          </a:blip>
          <a:srcRect l="16914" t="6508" r="15887" b="15504"/>
          <a:stretch/>
        </p:blipFill>
        <p:spPr>
          <a:xfrm rot="183640">
            <a:off x="3521916" y="377683"/>
            <a:ext cx="3128986" cy="3205480"/>
          </a:xfrm>
          <a:prstGeom prst="rect">
            <a:avLst/>
          </a:prstGeom>
        </p:spPr>
      </p:pic>
      <p:sp>
        <p:nvSpPr>
          <p:cNvPr id="28" name="TextBox 27">
            <a:extLst>
              <a:ext uri="{FF2B5EF4-FFF2-40B4-BE49-F238E27FC236}">
                <a16:creationId xmlns:a16="http://schemas.microsoft.com/office/drawing/2014/main" id="{FF4E2B29-4372-C120-FD7B-8DA36BEDAF49}"/>
              </a:ext>
            </a:extLst>
          </p:cNvPr>
          <p:cNvSpPr txBox="1"/>
          <p:nvPr/>
        </p:nvSpPr>
        <p:spPr>
          <a:xfrm>
            <a:off x="3839228" y="1080649"/>
            <a:ext cx="2430338" cy="3416320"/>
          </a:xfrm>
          <a:prstGeom prst="rect">
            <a:avLst/>
          </a:prstGeom>
          <a:noFill/>
        </p:spPr>
        <p:txBody>
          <a:bodyPr wrap="square" rtlCol="0">
            <a:spAutoFit/>
          </a:bodyPr>
          <a:lstStyle/>
          <a:p>
            <a:pPr algn="ctr"/>
            <a:r>
              <a:rPr lang="en-GB" sz="1200" b="1" dirty="0"/>
              <a:t>Key Vocabulary</a:t>
            </a:r>
            <a:r>
              <a:rPr lang="en-GB" sz="1200" b="1" dirty="0">
                <a:solidFill>
                  <a:schemeClr val="bg1"/>
                </a:solidFill>
              </a:rPr>
              <a:t> </a:t>
            </a:r>
          </a:p>
          <a:p>
            <a:endParaRPr lang="en-GB" sz="1200" dirty="0"/>
          </a:p>
          <a:p>
            <a:r>
              <a:rPr lang="en-GB" sz="1200" b="1" dirty="0"/>
              <a:t>Refugee</a:t>
            </a:r>
            <a:r>
              <a:rPr lang="en-GB" sz="1200" dirty="0"/>
              <a:t> – A person who flees their home due to war or natural disaster.</a:t>
            </a:r>
          </a:p>
          <a:p>
            <a:r>
              <a:rPr lang="en-GB" sz="1200" b="1" dirty="0"/>
              <a:t>Asylum Seeker </a:t>
            </a:r>
            <a:r>
              <a:rPr lang="en-GB" sz="1200" dirty="0"/>
              <a:t>– A refugee becomes an asylum seeker when they are granted residency in the country.</a:t>
            </a:r>
          </a:p>
          <a:p>
            <a:r>
              <a:rPr lang="en-GB" sz="1200" b="1" dirty="0"/>
              <a:t>Empathy</a:t>
            </a:r>
            <a:r>
              <a:rPr lang="en-GB" sz="1200" dirty="0"/>
              <a:t> – Thinking about and understanding how other people feel.</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solidFill>
                <a:schemeClr val="bg1"/>
              </a:solidFill>
            </a:endParaRPr>
          </a:p>
        </p:txBody>
      </p:sp>
      <p:pic>
        <p:nvPicPr>
          <p:cNvPr id="29" name="Picture 29">
            <a:extLst>
              <a:ext uri="{FF2B5EF4-FFF2-40B4-BE49-F238E27FC236}">
                <a16:creationId xmlns:a16="http://schemas.microsoft.com/office/drawing/2014/main" id="{023BDA36-13E1-2BC3-F8D7-C3C6A6A936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509431" y="1351681"/>
            <a:ext cx="2445959" cy="13697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53103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55DC795A83AD4E8CDA3E0E6439A6EF" ma:contentTypeVersion="15" ma:contentTypeDescription="Create a new document." ma:contentTypeScope="" ma:versionID="f26ce905688bc206bb610f26605ba908">
  <xsd:schema xmlns:xsd="http://www.w3.org/2001/XMLSchema" xmlns:xs="http://www.w3.org/2001/XMLSchema" xmlns:p="http://schemas.microsoft.com/office/2006/metadata/properties" xmlns:ns3="95e602c3-ac30-4948-9009-691947a0aec4" xmlns:ns4="75dae19c-733a-4c55-84e6-65b91dcedde0" targetNamespace="http://schemas.microsoft.com/office/2006/metadata/properties" ma:root="true" ma:fieldsID="d7144c879e0c214210106c3816a5705c" ns3:_="" ns4:_="">
    <xsd:import namespace="95e602c3-ac30-4948-9009-691947a0aec4"/>
    <xsd:import namespace="75dae19c-733a-4c55-84e6-65b91dcedde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Locatio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602c3-ac30-4948-9009-691947a0ae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dae19c-733a-4c55-84e6-65b91dcedd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5e602c3-ac30-4948-9009-691947a0aec4" xsi:nil="true"/>
  </documentManagement>
</p:properties>
</file>

<file path=customXml/itemProps1.xml><?xml version="1.0" encoding="utf-8"?>
<ds:datastoreItem xmlns:ds="http://schemas.openxmlformats.org/officeDocument/2006/customXml" ds:itemID="{8C463B08-C6A7-4D95-8467-46B9A8351271}">
  <ds:schemaRefs>
    <ds:schemaRef ds:uri="http://schemas.microsoft.com/sharepoint/v3/contenttype/forms"/>
  </ds:schemaRefs>
</ds:datastoreItem>
</file>

<file path=customXml/itemProps2.xml><?xml version="1.0" encoding="utf-8"?>
<ds:datastoreItem xmlns:ds="http://schemas.openxmlformats.org/officeDocument/2006/customXml" ds:itemID="{9F1F1DC8-A0D1-4B20-99D9-3467DFE515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602c3-ac30-4948-9009-691947a0aec4"/>
    <ds:schemaRef ds:uri="75dae19c-733a-4c55-84e6-65b91dcedd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69F1CE0-2872-4D29-B125-B4DF3FCEA5AC}">
  <ds:schemaRefs>
    <ds:schemaRef ds:uri="http://purl.org/dc/terms/"/>
    <ds:schemaRef ds:uri="http://purl.org/dc/dcmitype/"/>
    <ds:schemaRef ds:uri="http://www.w3.org/XML/1998/namespace"/>
    <ds:schemaRef ds:uri="75dae19c-733a-4c55-84e6-65b91dcedde0"/>
    <ds:schemaRef ds:uri="http://schemas.openxmlformats.org/package/2006/metadata/core-properties"/>
    <ds:schemaRef ds:uri="95e602c3-ac30-4948-9009-691947a0aec4"/>
    <ds:schemaRef ds:uri="http://schemas.microsoft.com/office/infopath/2007/PartnerControls"/>
    <ds:schemaRef ds:uri="http://schemas.microsoft.com/office/2006/documentManagement/typ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417</Words>
  <Application>Microsoft Office PowerPoint</Application>
  <PresentationFormat>Widescreen</PresentationFormat>
  <Paragraphs>40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Carina Phillips</dc:creator>
  <cp:lastModifiedBy>9313854 office.3854</cp:lastModifiedBy>
  <cp:revision>19</cp:revision>
  <dcterms:created xsi:type="dcterms:W3CDTF">2023-03-23T10:05:22Z</dcterms:created>
  <dcterms:modified xsi:type="dcterms:W3CDTF">2025-01-07T13:10:38Z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0x010100C755DC795A83AD4E8CDA3E0E6439A6EF</vt:lpwstr>
  </property>
</Properties>
</file>