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CCF299-1B89-4410-A6BD-DDC9BDDB2270}" type="datetimeFigureOut">
              <a:rPr lang="en-GB" smtClean="0"/>
              <a:t>26/05/2025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C33598-4261-43C9-8DD9-664A27D42837}" type="slidenum">
              <a:rPr lang="en-GB" smtClean="0"/>
              <a:t>‹#›</a:t>
            </a:fld>
            <a:endParaRPr lang="en-GB"/>
          </a:p>
        </p:txBody>
      </p:sp>
    </p:spTree>
    <p:extLst>
      <p:ext uri="{BB962C8B-B14F-4D97-AF65-F5344CB8AC3E}">
        <p14:creationId xmlns:p14="http://schemas.microsoft.com/office/powerpoint/2010/main" val="178874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5C33598-4261-43C9-8DD9-664A27D42837}" type="slidenum">
              <a:rPr lang="en-GB" smtClean="0"/>
              <a:t>1</a:t>
            </a:fld>
            <a:endParaRPr lang="en-GB"/>
          </a:p>
        </p:txBody>
      </p:sp>
    </p:spTree>
    <p:extLst>
      <p:ext uri="{BB962C8B-B14F-4D97-AF65-F5344CB8AC3E}">
        <p14:creationId xmlns:p14="http://schemas.microsoft.com/office/powerpoint/2010/main" val="717780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ED503-1456-4F6D-D280-F8372D0C5DE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B4C041D-52CF-0742-C2CA-32C2E1EB73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787A77F-7F5C-769F-75F7-141CC86A7527}"/>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5" name="Footer Placeholder 4">
            <a:extLst>
              <a:ext uri="{FF2B5EF4-FFF2-40B4-BE49-F238E27FC236}">
                <a16:creationId xmlns:a16="http://schemas.microsoft.com/office/drawing/2014/main" id="{4BBFB5E5-4A03-D33E-FE50-24E0799AD9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183947-7DBE-4ABC-7746-95F66823164E}"/>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071575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39B7-0B68-C10E-ECCF-2920643395D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DE9BCC5-B465-F954-44B1-E2FF7E34305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F620FC6-F9E1-AC68-C063-3CB225A62D79}"/>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5" name="Footer Placeholder 4">
            <a:extLst>
              <a:ext uri="{FF2B5EF4-FFF2-40B4-BE49-F238E27FC236}">
                <a16:creationId xmlns:a16="http://schemas.microsoft.com/office/drawing/2014/main" id="{51EFE2FB-EED2-1807-B7D8-1530E275B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C450E3-7F90-A48E-92FC-1FFBA5CC4E79}"/>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3307131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F5DEC7-0003-D14C-3DC1-B91E0D651C9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4A85F3C-6E7C-BF3A-805C-6061295683D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D15C97-74A4-3857-52D9-E3682E72D784}"/>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5" name="Footer Placeholder 4">
            <a:extLst>
              <a:ext uri="{FF2B5EF4-FFF2-40B4-BE49-F238E27FC236}">
                <a16:creationId xmlns:a16="http://schemas.microsoft.com/office/drawing/2014/main" id="{2531E74C-70A1-F413-7BED-097E76F696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A89F1-4269-6F3D-81E2-CEFE32C5BD36}"/>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74013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DD485-DC85-39A6-4272-1E36681CD85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4DDD44E-BD94-F8E8-8BB6-EF40EEDFEAE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D5EAC54-BAF4-6811-A0F1-14C8F8E9B6F9}"/>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5" name="Footer Placeholder 4">
            <a:extLst>
              <a:ext uri="{FF2B5EF4-FFF2-40B4-BE49-F238E27FC236}">
                <a16:creationId xmlns:a16="http://schemas.microsoft.com/office/drawing/2014/main" id="{88AAE932-0B8D-E18C-29C9-CCD6A914A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F9E40-AF71-A66F-372C-10AF9DD6512C}"/>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25124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E05D4-B3FF-4831-250B-7B4B5354E58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02FF2A9-1AF1-C589-4265-0DC650D0D2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A4F5E23-1C6F-5B05-6A81-70548870E5EF}"/>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5" name="Footer Placeholder 4">
            <a:extLst>
              <a:ext uri="{FF2B5EF4-FFF2-40B4-BE49-F238E27FC236}">
                <a16:creationId xmlns:a16="http://schemas.microsoft.com/office/drawing/2014/main" id="{BCD5FF1A-406E-9ABB-A911-8AF075C0F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C85844-ABBC-14C9-962A-D0F6B5940364}"/>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73789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90E1-6FCD-E264-4E12-05D99566D04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D356121-22C1-9E8B-0292-41F414253D5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4211FE3-B83B-1E2D-845E-5E82DEE608C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5DC8138-ED14-E756-929F-0E3B5A130FCE}"/>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6" name="Footer Placeholder 5">
            <a:extLst>
              <a:ext uri="{FF2B5EF4-FFF2-40B4-BE49-F238E27FC236}">
                <a16:creationId xmlns:a16="http://schemas.microsoft.com/office/drawing/2014/main" id="{5BDFBCBE-575E-8DF6-6A79-BCA8CB75CD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F3ACF4-36A2-BB79-B54B-AC5475D81857}"/>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718522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40D65-C41E-312A-381D-EFC369E41FF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F43C461-B5B8-EC8B-7159-8FC607E433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8ADF5A6-D7C8-49B2-CBA1-79272A5204B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2466D26-D8F6-11BA-ACE4-A82D4618E5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A6BFAEC-E557-896F-EE78-5F8C620183C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E6DF991-89D7-8BB4-16F5-DAC6F0E49F3D}"/>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8" name="Footer Placeholder 7">
            <a:extLst>
              <a:ext uri="{FF2B5EF4-FFF2-40B4-BE49-F238E27FC236}">
                <a16:creationId xmlns:a16="http://schemas.microsoft.com/office/drawing/2014/main" id="{10145967-DAC6-48EB-49D0-4084D6D113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2A9F1E-2F86-6F2F-8AD3-07554B1A0CD1}"/>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82900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DCCD-003B-A7FA-2CF1-11335EC3D00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DD0240B-FD80-5053-24DF-F1032F12CB03}"/>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4" name="Footer Placeholder 3">
            <a:extLst>
              <a:ext uri="{FF2B5EF4-FFF2-40B4-BE49-F238E27FC236}">
                <a16:creationId xmlns:a16="http://schemas.microsoft.com/office/drawing/2014/main" id="{FA4D9A28-D101-10EE-43A4-AF397E3F7D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023F09-D3E9-6E09-60B8-9BB478CCDE51}"/>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180471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77EC95-F48A-C712-E574-5191EFD268AD}"/>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3" name="Footer Placeholder 2">
            <a:extLst>
              <a:ext uri="{FF2B5EF4-FFF2-40B4-BE49-F238E27FC236}">
                <a16:creationId xmlns:a16="http://schemas.microsoft.com/office/drawing/2014/main" id="{E0C59DB7-9206-AF9E-D09F-2514407C5F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E21F0A-6BD1-C984-8875-CCA06018F32B}"/>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346010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35BCD-FF9A-EAA0-D61C-2A2CEE74B0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349EAA7-B3FC-92E7-7145-A960E135CF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E07EAC8-27F2-9AC3-2445-1ECE2B26F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81C729-CDB4-F3DA-79CC-FD218A3979E6}"/>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6" name="Footer Placeholder 5">
            <a:extLst>
              <a:ext uri="{FF2B5EF4-FFF2-40B4-BE49-F238E27FC236}">
                <a16:creationId xmlns:a16="http://schemas.microsoft.com/office/drawing/2014/main" id="{92E70468-7AA3-8F2A-CCFA-C7A592C3D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9E8AC-9729-AD9F-0F83-D736EC4F8A64}"/>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4207146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93BED-85E4-39EC-D580-413CAD9F604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8F53E25-2E93-2339-99C3-76D1DB2892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E37D75-46D2-4349-E899-9F8934D9E3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DF7ED80-7B37-887C-0001-3F54C8AC8042}"/>
              </a:ext>
            </a:extLst>
          </p:cNvPr>
          <p:cNvSpPr>
            <a:spLocks noGrp="1"/>
          </p:cNvSpPr>
          <p:nvPr>
            <p:ph type="dt" sz="half" idx="10"/>
          </p:nvPr>
        </p:nvSpPr>
        <p:spPr/>
        <p:txBody>
          <a:bodyPr/>
          <a:lstStyle/>
          <a:p>
            <a:fld id="{BC8E40E7-3D18-D546-BD9E-44EDFD60962F}" type="datetimeFigureOut">
              <a:rPr lang="en-US" smtClean="0"/>
              <a:t>5/26/2025</a:t>
            </a:fld>
            <a:endParaRPr lang="en-US"/>
          </a:p>
        </p:txBody>
      </p:sp>
      <p:sp>
        <p:nvSpPr>
          <p:cNvPr id="6" name="Footer Placeholder 5">
            <a:extLst>
              <a:ext uri="{FF2B5EF4-FFF2-40B4-BE49-F238E27FC236}">
                <a16:creationId xmlns:a16="http://schemas.microsoft.com/office/drawing/2014/main" id="{86B102FB-E9B3-EF81-A780-3CE4706211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568997-974B-B3D1-9392-339730C1E0A7}"/>
              </a:ext>
            </a:extLst>
          </p:cNvPr>
          <p:cNvSpPr>
            <a:spLocks noGrp="1"/>
          </p:cNvSpPr>
          <p:nvPr>
            <p:ph type="sldNum" sz="quarter" idx="12"/>
          </p:nvPr>
        </p:nvSpPr>
        <p:spPr/>
        <p:txBody>
          <a:bodyPr/>
          <a:lstStyle/>
          <a:p>
            <a:fld id="{9694F9D1-EAB5-7E41-AECC-C5459850A96D}" type="slidenum">
              <a:rPr lang="en-US" smtClean="0"/>
              <a:t>‹#›</a:t>
            </a:fld>
            <a:endParaRPr lang="en-US"/>
          </a:p>
        </p:txBody>
      </p:sp>
    </p:spTree>
    <p:extLst>
      <p:ext uri="{BB962C8B-B14F-4D97-AF65-F5344CB8AC3E}">
        <p14:creationId xmlns:p14="http://schemas.microsoft.com/office/powerpoint/2010/main" val="204234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87ABAC-5EDE-D627-C261-14184720DF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81D35A3-B5D3-6E6E-8821-72221EBA74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74189-2E7A-3D84-43E7-83C17CF8D5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E40E7-3D18-D546-BD9E-44EDFD60962F}" type="datetimeFigureOut">
              <a:rPr lang="en-US" smtClean="0"/>
              <a:t>5/26/2025</a:t>
            </a:fld>
            <a:endParaRPr lang="en-US"/>
          </a:p>
        </p:txBody>
      </p:sp>
      <p:sp>
        <p:nvSpPr>
          <p:cNvPr id="5" name="Footer Placeholder 4">
            <a:extLst>
              <a:ext uri="{FF2B5EF4-FFF2-40B4-BE49-F238E27FC236}">
                <a16:creationId xmlns:a16="http://schemas.microsoft.com/office/drawing/2014/main" id="{FF830C35-7001-CE8C-1613-3EAEE0E042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5B5D40-620E-AE1B-D88A-596FC242F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4F9D1-EAB5-7E41-AECC-C5459850A96D}" type="slidenum">
              <a:rPr lang="en-US" smtClean="0"/>
              <a:t>‹#›</a:t>
            </a:fld>
            <a:endParaRPr lang="en-US"/>
          </a:p>
        </p:txBody>
      </p:sp>
    </p:spTree>
    <p:extLst>
      <p:ext uri="{BB962C8B-B14F-4D97-AF65-F5344CB8AC3E}">
        <p14:creationId xmlns:p14="http://schemas.microsoft.com/office/powerpoint/2010/main" val="970071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158"/>
            <a:lum/>
          </a:blip>
          <a:srcRect/>
          <a:stretch>
            <a:fillRect t="-9000" b="-9000"/>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A7EB3A-5B5D-7EB8-69DE-2A36B73B302B}"/>
              </a:ext>
            </a:extLst>
          </p:cNvPr>
          <p:cNvSpPr txBox="1"/>
          <p:nvPr/>
        </p:nvSpPr>
        <p:spPr>
          <a:xfrm>
            <a:off x="1876778" y="167700"/>
            <a:ext cx="8438444" cy="369332"/>
          </a:xfrm>
          <a:prstGeom prst="rect">
            <a:avLst/>
          </a:prstGeom>
          <a:solidFill>
            <a:schemeClr val="accent1">
              <a:lumMod val="75000"/>
            </a:schemeClr>
          </a:solidFill>
        </p:spPr>
        <p:txBody>
          <a:bodyPr wrap="square" rtlCol="0">
            <a:spAutoFit/>
          </a:bodyPr>
          <a:lstStyle/>
          <a:p>
            <a:pPr algn="ctr"/>
            <a:r>
              <a:rPr lang="en-GB" b="1" dirty="0">
                <a:solidFill>
                  <a:schemeClr val="bg1"/>
                </a:solidFill>
                <a:latin typeface="Century Gothic" panose="020F0502020204030204" pitchFamily="34" charset="0"/>
              </a:rPr>
              <a:t>The Seaside Knowledge Organiser Y1-2 Term 6</a:t>
            </a:r>
            <a:endParaRPr lang="en-US" b="1" dirty="0">
              <a:solidFill>
                <a:schemeClr val="bg1"/>
              </a:solidFill>
              <a:latin typeface="Century Gothic" panose="020F0502020204030204" pitchFamily="34" charset="0"/>
            </a:endParaRPr>
          </a:p>
        </p:txBody>
      </p:sp>
      <p:sp>
        <p:nvSpPr>
          <p:cNvPr id="11" name="TextBox 10">
            <a:extLst>
              <a:ext uri="{FF2B5EF4-FFF2-40B4-BE49-F238E27FC236}">
                <a16:creationId xmlns:a16="http://schemas.microsoft.com/office/drawing/2014/main" id="{E0A8C247-9746-96C3-2938-F9AAE3065F85}"/>
              </a:ext>
            </a:extLst>
          </p:cNvPr>
          <p:cNvSpPr txBox="1"/>
          <p:nvPr/>
        </p:nvSpPr>
        <p:spPr>
          <a:xfrm>
            <a:off x="383822" y="1216377"/>
            <a:ext cx="2537178" cy="1828800"/>
          </a:xfrm>
          <a:prstGeom prst="rect">
            <a:avLst/>
          </a:prstGeom>
          <a:noFill/>
        </p:spPr>
        <p:txBody>
          <a:bodyPr wrap="square" rtlCol="0">
            <a:spAutoFit/>
          </a:bodyPr>
          <a:lstStyle/>
          <a:p>
            <a:pPr algn="l"/>
            <a:endParaRPr lang="en-US" dirty="0"/>
          </a:p>
        </p:txBody>
      </p:sp>
      <p:graphicFrame>
        <p:nvGraphicFramePr>
          <p:cNvPr id="15" name="Table 15">
            <a:extLst>
              <a:ext uri="{FF2B5EF4-FFF2-40B4-BE49-F238E27FC236}">
                <a16:creationId xmlns:a16="http://schemas.microsoft.com/office/drawing/2014/main" id="{D23FC306-FBF0-18DB-31D0-B39C510F7339}"/>
              </a:ext>
            </a:extLst>
          </p:cNvPr>
          <p:cNvGraphicFramePr>
            <a:graphicFrameLocks noGrp="1"/>
          </p:cNvGraphicFramePr>
          <p:nvPr>
            <p:extLst>
              <p:ext uri="{D42A27DB-BD31-4B8C-83A1-F6EECF244321}">
                <p14:modId xmlns:p14="http://schemas.microsoft.com/office/powerpoint/2010/main" val="3389378998"/>
              </p:ext>
            </p:extLst>
          </p:nvPr>
        </p:nvGraphicFramePr>
        <p:xfrm>
          <a:off x="226694" y="1351681"/>
          <a:ext cx="3316422" cy="5074719"/>
        </p:xfrm>
        <a:graphic>
          <a:graphicData uri="http://schemas.openxmlformats.org/drawingml/2006/table">
            <a:tbl>
              <a:tblPr firstRow="1" bandRow="1" bandCol="1">
                <a:tableStyleId>{FABFCF23-3B69-468F-B69F-88F6DE6A72F2}</a:tableStyleId>
              </a:tblPr>
              <a:tblGrid>
                <a:gridCol w="3316422">
                  <a:extLst>
                    <a:ext uri="{9D8B030D-6E8A-4147-A177-3AD203B41FA5}">
                      <a16:colId xmlns:a16="http://schemas.microsoft.com/office/drawing/2014/main" val="2252701975"/>
                    </a:ext>
                  </a:extLst>
                </a:gridCol>
              </a:tblGrid>
              <a:tr h="411279">
                <a:tc>
                  <a:txBody>
                    <a:bodyPr/>
                    <a:lstStyle/>
                    <a:p>
                      <a:pPr algn="ctr"/>
                      <a:r>
                        <a:rPr lang="en-GB" sz="1600" dirty="0"/>
                        <a:t>Key Knowledge</a:t>
                      </a:r>
                      <a:r>
                        <a:rPr lang="en-GB" dirty="0"/>
                        <a:t> </a:t>
                      </a:r>
                      <a:endParaRPr lang="en-US" dirty="0"/>
                    </a:p>
                  </a:txBody>
                  <a:tcPr>
                    <a:solidFill>
                      <a:schemeClr val="accent1">
                        <a:lumMod val="75000"/>
                      </a:schemeClr>
                    </a:solidFill>
                  </a:tcPr>
                </a:tc>
                <a:extLst>
                  <a:ext uri="{0D108BD9-81ED-4DB2-BD59-A6C34878D82A}">
                    <a16:rowId xmlns:a16="http://schemas.microsoft.com/office/drawing/2014/main" val="866030784"/>
                  </a:ext>
                </a:extLst>
              </a:tr>
              <a:tr h="4626888">
                <a:tc>
                  <a:txBody>
                    <a:bodyPr/>
                    <a:lstStyle/>
                    <a:p>
                      <a:pPr marL="0" indent="0">
                        <a:buFont typeface="Arial" panose="020B0604020202020204" pitchFamily="34" charset="0"/>
                        <a:buNone/>
                      </a:pPr>
                      <a:r>
                        <a:rPr lang="en-GB" sz="1200" b="1" dirty="0"/>
                        <a:t>History</a:t>
                      </a:r>
                    </a:p>
                    <a:p>
                      <a:pPr marL="285750" indent="-285750">
                        <a:buFont typeface="Arial" panose="020B0604020202020204" pitchFamily="34" charset="0"/>
                        <a:buChar char="•"/>
                      </a:pPr>
                      <a:r>
                        <a:rPr lang="en-GB" sz="1200" dirty="0"/>
                        <a:t>To understand that there</a:t>
                      </a:r>
                      <a:r>
                        <a:rPr lang="en-GB" sz="1200" baseline="0" dirty="0"/>
                        <a:t> are differences between seaside holidays 100 years ago, 50 years ago and today. e.g. different clothes, different entertainment. People got changed in special bathing machines.</a:t>
                      </a:r>
                      <a:endParaRPr lang="en-GB" sz="1200" dirty="0"/>
                    </a:p>
                    <a:p>
                      <a:pPr marL="285750" indent="-285750">
                        <a:buFont typeface="Arial" panose="020B0604020202020204" pitchFamily="34" charset="0"/>
                        <a:buChar char="•"/>
                      </a:pPr>
                      <a:r>
                        <a:rPr lang="en-GB" sz="1200" dirty="0"/>
                        <a:t>To know</a:t>
                      </a:r>
                      <a:r>
                        <a:rPr lang="en-GB" sz="1200" baseline="0" dirty="0"/>
                        <a:t> that women would use bathing machines to change into their swimming costume. In the past people would be covered and wear their clothes to the beach. They did not have shorts or T-shirts to wear. Not many people sunbathed.</a:t>
                      </a:r>
                      <a:endParaRPr lang="en-GB" sz="1200" dirty="0"/>
                    </a:p>
                    <a:p>
                      <a:pPr marL="285750" indent="-285750">
                        <a:buFont typeface="Arial" panose="020B0604020202020204" pitchFamily="34" charset="0"/>
                        <a:buChar char="•"/>
                      </a:pPr>
                      <a:r>
                        <a:rPr lang="en-GB" sz="1200" dirty="0"/>
                        <a:t>Buckets</a:t>
                      </a:r>
                      <a:r>
                        <a:rPr lang="en-GB" sz="1200" baseline="0" dirty="0"/>
                        <a:t> and Spades would be very heavy to carry. They were made from metal, tin and wood. Donkey rides, Punch and Judy and Carousels existed 100 years ago and still exist today.</a:t>
                      </a:r>
                      <a:endParaRPr lang="en-GB" sz="1200" dirty="0"/>
                    </a:p>
                    <a:p>
                      <a:pPr marL="285750" indent="-285750">
                        <a:buFont typeface="Arial" panose="020B0604020202020204" pitchFamily="34" charset="0"/>
                        <a:buChar char="•"/>
                      </a:pPr>
                      <a:r>
                        <a:rPr lang="en-GB" sz="1200" dirty="0"/>
                        <a:t>In</a:t>
                      </a:r>
                      <a:r>
                        <a:rPr lang="en-GB" sz="1200" baseline="0" dirty="0"/>
                        <a:t> the past holidays to the sea were nearly always health related, seawater was considered to have a beneficial effect on health and cure disease,</a:t>
                      </a:r>
                      <a:endParaRPr lang="en-GB" sz="1200" dirty="0"/>
                    </a:p>
                    <a:p>
                      <a:pPr marL="285750" indent="-285750">
                        <a:buFont typeface="Arial" panose="020B0604020202020204" pitchFamily="34" charset="0"/>
                        <a:buChar char="•"/>
                      </a:pPr>
                      <a:r>
                        <a:rPr lang="en-GB" sz="1200" dirty="0"/>
                        <a:t>The</a:t>
                      </a:r>
                      <a:r>
                        <a:rPr lang="en-GB" sz="1200" baseline="0" dirty="0"/>
                        <a:t> Railways developed so more people began to travel further and visit seaside resorts.</a:t>
                      </a:r>
                      <a:endParaRPr lang="en-GB" sz="1200" dirty="0"/>
                    </a:p>
                    <a:p>
                      <a:pPr marL="285750" indent="-285750">
                        <a:buFont typeface="Arial" panose="020B0604020202020204" pitchFamily="34" charset="0"/>
                        <a:buChar char="•"/>
                      </a:pPr>
                      <a:endParaRPr lang="en-GB" sz="1200" dirty="0"/>
                    </a:p>
                  </a:txBody>
                  <a:tcPr/>
                </a:tc>
                <a:extLst>
                  <a:ext uri="{0D108BD9-81ED-4DB2-BD59-A6C34878D82A}">
                    <a16:rowId xmlns:a16="http://schemas.microsoft.com/office/drawing/2014/main" val="3568527436"/>
                  </a:ext>
                </a:extLst>
              </a:tr>
            </a:tbl>
          </a:graphicData>
        </a:graphic>
      </p:graphicFrame>
      <p:pic>
        <p:nvPicPr>
          <p:cNvPr id="18" name="Picture 17" descr="/var/folders/vg/dysvlmrd141gyh1tfgrkz5qw0000gn/T/com.microsoft.Word/Content.MSO/16611076.tmp">
            <a:extLst>
              <a:ext uri="{FF2B5EF4-FFF2-40B4-BE49-F238E27FC236}">
                <a16:creationId xmlns:a16="http://schemas.microsoft.com/office/drawing/2014/main" id="{620322D0-FFFA-1F3B-89EB-DDA3B56743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822" y="147009"/>
            <a:ext cx="1143292" cy="1143292"/>
          </a:xfrm>
          <a:prstGeom prst="rect">
            <a:avLst/>
          </a:prstGeom>
        </p:spPr>
      </p:pic>
      <p:graphicFrame>
        <p:nvGraphicFramePr>
          <p:cNvPr id="20" name="Table 15">
            <a:extLst>
              <a:ext uri="{FF2B5EF4-FFF2-40B4-BE49-F238E27FC236}">
                <a16:creationId xmlns:a16="http://schemas.microsoft.com/office/drawing/2014/main" id="{5E7B7862-BA3D-32AF-B51A-689D2B3CB982}"/>
              </a:ext>
            </a:extLst>
          </p:cNvPr>
          <p:cNvGraphicFramePr>
            <a:graphicFrameLocks noGrp="1"/>
          </p:cNvGraphicFramePr>
          <p:nvPr>
            <p:extLst>
              <p:ext uri="{D42A27DB-BD31-4B8C-83A1-F6EECF244321}">
                <p14:modId xmlns:p14="http://schemas.microsoft.com/office/powerpoint/2010/main" val="3174914590"/>
              </p:ext>
            </p:extLst>
          </p:nvPr>
        </p:nvGraphicFramePr>
        <p:xfrm>
          <a:off x="6546640" y="633164"/>
          <a:ext cx="2685717" cy="2967215"/>
        </p:xfrm>
        <a:graphic>
          <a:graphicData uri="http://schemas.openxmlformats.org/drawingml/2006/table">
            <a:tbl>
              <a:tblPr firstRow="1" bandRow="1" bandCol="1">
                <a:tableStyleId>{FABFCF23-3B69-468F-B69F-88F6DE6A72F2}</a:tableStyleId>
              </a:tblPr>
              <a:tblGrid>
                <a:gridCol w="2685717">
                  <a:extLst>
                    <a:ext uri="{9D8B030D-6E8A-4147-A177-3AD203B41FA5}">
                      <a16:colId xmlns:a16="http://schemas.microsoft.com/office/drawing/2014/main" val="2252701975"/>
                    </a:ext>
                  </a:extLst>
                </a:gridCol>
              </a:tblGrid>
              <a:tr h="421333">
                <a:tc>
                  <a:txBody>
                    <a:bodyPr/>
                    <a:lstStyle/>
                    <a:p>
                      <a:pPr algn="ctr"/>
                      <a:r>
                        <a:rPr lang="en-GB" sz="1600" dirty="0"/>
                        <a:t>Links to Other Subjects</a:t>
                      </a:r>
                      <a:endParaRPr lang="en-US" sz="1600" dirty="0"/>
                    </a:p>
                  </a:txBody>
                  <a:tcPr>
                    <a:solidFill>
                      <a:schemeClr val="accent1">
                        <a:lumMod val="75000"/>
                      </a:schemeClr>
                    </a:solidFill>
                  </a:tcPr>
                </a:tc>
                <a:extLst>
                  <a:ext uri="{0D108BD9-81ED-4DB2-BD59-A6C34878D82A}">
                    <a16:rowId xmlns:a16="http://schemas.microsoft.com/office/drawing/2014/main" val="866030784"/>
                  </a:ext>
                </a:extLst>
              </a:tr>
              <a:tr h="2545882">
                <a:tc>
                  <a:txBody>
                    <a:bodyPr/>
                    <a:lstStyle/>
                    <a:p>
                      <a:pPr marL="0" indent="0">
                        <a:buFontTx/>
                        <a:buNone/>
                      </a:pPr>
                      <a:r>
                        <a:rPr lang="en-GB" sz="1200" b="1" dirty="0"/>
                        <a:t>Geography</a:t>
                      </a:r>
                    </a:p>
                    <a:p>
                      <a:pPr marL="171450" indent="-171450">
                        <a:buFont typeface="Arial" panose="020B0604020202020204" pitchFamily="34" charset="0"/>
                        <a:buChar char="•"/>
                      </a:pPr>
                      <a:r>
                        <a:rPr lang="en-GB" sz="1200" dirty="0"/>
                        <a:t>In</a:t>
                      </a:r>
                      <a:r>
                        <a:rPr lang="en-GB" sz="1200" baseline="0" dirty="0"/>
                        <a:t> the United Kingdom no one lives more than 130km from the sea</a:t>
                      </a:r>
                      <a:r>
                        <a:rPr lang="en-GB" sz="1200" dirty="0"/>
                        <a:t>.</a:t>
                      </a:r>
                    </a:p>
                    <a:p>
                      <a:pPr marL="171450" indent="-171450">
                        <a:buFont typeface="Arial" panose="020B0604020202020204" pitchFamily="34" charset="0"/>
                        <a:buChar char="•"/>
                      </a:pPr>
                      <a:r>
                        <a:rPr lang="en-GB" sz="1200" dirty="0"/>
                        <a:t>Weymouth</a:t>
                      </a:r>
                      <a:r>
                        <a:rPr lang="en-GB" sz="1200" baseline="0" dirty="0"/>
                        <a:t> was the first seaside resort in Britain and was established over 200 years ago.</a:t>
                      </a:r>
                    </a:p>
                    <a:p>
                      <a:pPr marL="171450" indent="-171450">
                        <a:buFont typeface="Arial" panose="020B0604020202020204" pitchFamily="34" charset="0"/>
                        <a:buChar char="•"/>
                      </a:pPr>
                      <a:r>
                        <a:rPr lang="en-GB" sz="1200" baseline="0" dirty="0"/>
                        <a:t>Coasts have many different features, such as caves, cliffs and beaches.</a:t>
                      </a:r>
                    </a:p>
                    <a:p>
                      <a:pPr marL="171450" indent="-171450">
                        <a:buFont typeface="Arial" panose="020B0604020202020204" pitchFamily="34" charset="0"/>
                        <a:buChar char="•"/>
                      </a:pPr>
                      <a:r>
                        <a:rPr lang="en-GB" sz="1200" baseline="0" dirty="0"/>
                        <a:t>Be able to name some famous seaside towns Padstow, Bournemouth, Blackpool, Brighton</a:t>
                      </a:r>
                    </a:p>
                    <a:p>
                      <a:pPr marL="0" indent="0">
                        <a:buFont typeface="Arial" panose="020B0604020202020204" pitchFamily="34" charset="0"/>
                        <a:buNone/>
                      </a:pPr>
                      <a:r>
                        <a:rPr lang="en-GB" sz="1200" baseline="0" dirty="0"/>
                        <a:t>     Weymouth and Tenby.</a:t>
                      </a:r>
                    </a:p>
                  </a:txBody>
                  <a:tcPr/>
                </a:tc>
                <a:extLst>
                  <a:ext uri="{0D108BD9-81ED-4DB2-BD59-A6C34878D82A}">
                    <a16:rowId xmlns:a16="http://schemas.microsoft.com/office/drawing/2014/main" val="3568527436"/>
                  </a:ext>
                </a:extLst>
              </a:tr>
            </a:tbl>
          </a:graphicData>
        </a:graphic>
      </p:graphicFrame>
      <p:graphicFrame>
        <p:nvGraphicFramePr>
          <p:cNvPr id="21" name="Table 21">
            <a:extLst>
              <a:ext uri="{FF2B5EF4-FFF2-40B4-BE49-F238E27FC236}">
                <a16:creationId xmlns:a16="http://schemas.microsoft.com/office/drawing/2014/main" id="{1E14F65E-7AD6-268C-7A3F-79483AD09A51}"/>
              </a:ext>
            </a:extLst>
          </p:cNvPr>
          <p:cNvGraphicFramePr>
            <a:graphicFrameLocks noGrp="1"/>
          </p:cNvGraphicFramePr>
          <p:nvPr>
            <p:extLst>
              <p:ext uri="{D42A27DB-BD31-4B8C-83A1-F6EECF244321}">
                <p14:modId xmlns:p14="http://schemas.microsoft.com/office/powerpoint/2010/main" val="2901541039"/>
              </p:ext>
            </p:extLst>
          </p:nvPr>
        </p:nvGraphicFramePr>
        <p:xfrm>
          <a:off x="6591662" y="3696511"/>
          <a:ext cx="5262588" cy="3046534"/>
        </p:xfrm>
        <a:graphic>
          <a:graphicData uri="http://schemas.openxmlformats.org/drawingml/2006/table">
            <a:tbl>
              <a:tblPr firstRow="1" bandRow="1">
                <a:tableStyleId>{22838BEF-8BB2-4498-84A7-C5851F593DF1}</a:tableStyleId>
              </a:tblPr>
              <a:tblGrid>
                <a:gridCol w="2631294">
                  <a:extLst>
                    <a:ext uri="{9D8B030D-6E8A-4147-A177-3AD203B41FA5}">
                      <a16:colId xmlns:a16="http://schemas.microsoft.com/office/drawing/2014/main" val="1358978135"/>
                    </a:ext>
                  </a:extLst>
                </a:gridCol>
                <a:gridCol w="2631294">
                  <a:extLst>
                    <a:ext uri="{9D8B030D-6E8A-4147-A177-3AD203B41FA5}">
                      <a16:colId xmlns:a16="http://schemas.microsoft.com/office/drawing/2014/main" val="3590121348"/>
                    </a:ext>
                  </a:extLst>
                </a:gridCol>
              </a:tblGrid>
              <a:tr h="322549">
                <a:tc>
                  <a:txBody>
                    <a:bodyPr/>
                    <a:lstStyle/>
                    <a:p>
                      <a:pPr algn="ctr"/>
                      <a:r>
                        <a:rPr lang="en-GB" sz="1600" dirty="0">
                          <a:solidFill>
                            <a:schemeClr val="bg1"/>
                          </a:solidFill>
                        </a:rPr>
                        <a:t>Prior Learning</a:t>
                      </a:r>
                      <a:endParaRPr lang="en-US" sz="1600" dirty="0">
                        <a:solidFill>
                          <a:schemeClr val="bg1"/>
                        </a:solidFill>
                      </a:endParaRPr>
                    </a:p>
                  </a:txBody>
                  <a:tcPr>
                    <a:solidFill>
                      <a:schemeClr val="accent1">
                        <a:lumMod val="75000"/>
                      </a:schemeClr>
                    </a:solidFill>
                  </a:tcPr>
                </a:tc>
                <a:tc>
                  <a:txBody>
                    <a:bodyPr/>
                    <a:lstStyle/>
                    <a:p>
                      <a:pPr algn="ctr"/>
                      <a:r>
                        <a:rPr lang="en-GB" sz="1600" dirty="0">
                          <a:solidFill>
                            <a:schemeClr val="bg1"/>
                          </a:solidFill>
                        </a:rPr>
                        <a:t>Preparing for the Future</a:t>
                      </a:r>
                      <a:endParaRPr lang="en-US" sz="1600" dirty="0">
                        <a:solidFill>
                          <a:schemeClr val="bg1"/>
                        </a:solidFill>
                      </a:endParaRPr>
                    </a:p>
                  </a:txBody>
                  <a:tcPr>
                    <a:solidFill>
                      <a:schemeClr val="accent1">
                        <a:lumMod val="75000"/>
                      </a:schemeClr>
                    </a:solidFill>
                  </a:tcPr>
                </a:tc>
                <a:extLst>
                  <a:ext uri="{0D108BD9-81ED-4DB2-BD59-A6C34878D82A}">
                    <a16:rowId xmlns:a16="http://schemas.microsoft.com/office/drawing/2014/main" val="654988077"/>
                  </a:ext>
                </a:extLst>
              </a:tr>
              <a:tr h="2711254">
                <a:tc>
                  <a:txBody>
                    <a:bodyPr/>
                    <a:lstStyle/>
                    <a:p>
                      <a:pPr marL="171450" indent="-171450">
                        <a:buFont typeface="Arial" panose="020B0604020202020204" pitchFamily="34" charset="0"/>
                        <a:buChar char="•"/>
                      </a:pPr>
                      <a:r>
                        <a:rPr lang="en-GB" sz="1200" dirty="0"/>
                        <a:t>Know</a:t>
                      </a:r>
                      <a:r>
                        <a:rPr lang="en-GB" sz="1200" baseline="0" dirty="0"/>
                        <a:t> the four countries of the united Kingdom.</a:t>
                      </a:r>
                    </a:p>
                    <a:p>
                      <a:pPr marL="171450" indent="-171450">
                        <a:buFont typeface="Arial" panose="020B0604020202020204" pitchFamily="34" charset="0"/>
                        <a:buChar char="•"/>
                      </a:pPr>
                      <a:r>
                        <a:rPr lang="en-GB" sz="1200" baseline="0" dirty="0"/>
                        <a:t>Know that things change over time.</a:t>
                      </a:r>
                    </a:p>
                    <a:p>
                      <a:pPr marL="171450" indent="-171450">
                        <a:buFont typeface="Arial" panose="020B0604020202020204" pitchFamily="34" charset="0"/>
                        <a:buChar char="•"/>
                      </a:pPr>
                      <a:r>
                        <a:rPr lang="en-GB" sz="1200" baseline="0" dirty="0"/>
                        <a:t>Know people go to the Seaside on Holiday, some people live in Seaside towns.</a:t>
                      </a:r>
                    </a:p>
                    <a:p>
                      <a:pPr marL="171450" indent="-171450">
                        <a:buFont typeface="Arial" panose="020B0604020202020204" pitchFamily="34" charset="0"/>
                        <a:buChar char="•"/>
                      </a:pPr>
                      <a:r>
                        <a:rPr lang="en-GB" sz="1200" baseline="0" dirty="0"/>
                        <a:t>Understand that life today is different from life in the past.</a:t>
                      </a:r>
                    </a:p>
                    <a:p>
                      <a:pPr marL="171450" indent="-171450">
                        <a:buFont typeface="Arial" panose="020B0604020202020204" pitchFamily="34" charset="0"/>
                        <a:buChar char="•"/>
                      </a:pPr>
                      <a:r>
                        <a:rPr lang="en-GB" sz="1200" b="1" baseline="0" dirty="0"/>
                        <a:t>EYFS</a:t>
                      </a:r>
                      <a:r>
                        <a:rPr lang="en-GB" sz="1200" baseline="0" dirty="0"/>
                        <a:t> To build understanding through historical role play scenarios, memory boxes, historical stories and personal experiences.</a:t>
                      </a:r>
                    </a:p>
                    <a:p>
                      <a:pPr marL="171450" indent="-171450">
                        <a:buFont typeface="Arial" panose="020B0604020202020204" pitchFamily="34" charset="0"/>
                        <a:buChar char="•"/>
                      </a:pPr>
                      <a:r>
                        <a:rPr lang="en-GB" sz="1200" b="1" baseline="0" dirty="0"/>
                        <a:t>EYFS</a:t>
                      </a:r>
                      <a:r>
                        <a:rPr lang="en-GB" sz="1200" baseline="0" dirty="0"/>
                        <a:t> To understand the concept of before and  after.</a:t>
                      </a:r>
                      <a:endParaRPr lang="en-GB" sz="1200" dirty="0"/>
                    </a:p>
                  </a:txBody>
                  <a:tcPr>
                    <a:solidFill>
                      <a:schemeClr val="accent1">
                        <a:lumMod val="20000"/>
                        <a:lumOff val="80000"/>
                      </a:schemeClr>
                    </a:solidFill>
                  </a:tcPr>
                </a:tc>
                <a:tc>
                  <a:txBody>
                    <a:bodyPr/>
                    <a:lstStyle/>
                    <a:p>
                      <a:pPr marL="171450" indent="-171450">
                        <a:buFont typeface="Arial" panose="020B0604020202020204" pitchFamily="34" charset="0"/>
                        <a:buChar char="•"/>
                      </a:pPr>
                      <a:r>
                        <a:rPr lang="en-GB" sz="1200" dirty="0"/>
                        <a:t>A local history</a:t>
                      </a:r>
                      <a:r>
                        <a:rPr lang="en-GB" sz="1200" baseline="0" dirty="0"/>
                        <a:t> study and the development of Oxford City. </a:t>
                      </a:r>
                      <a:r>
                        <a:rPr lang="en-GB" sz="1200" b="1" baseline="0" dirty="0"/>
                        <a:t>(</a:t>
                      </a:r>
                      <a:r>
                        <a:rPr lang="en-GB" sz="1200" b="1" baseline="0" dirty="0" err="1"/>
                        <a:t>Yr</a:t>
                      </a:r>
                      <a:r>
                        <a:rPr lang="en-GB" sz="1200" b="1" baseline="0" dirty="0"/>
                        <a:t> 3/4)</a:t>
                      </a:r>
                    </a:p>
                    <a:p>
                      <a:pPr marL="171450" indent="-171450">
                        <a:buFont typeface="Arial" panose="020B0604020202020204" pitchFamily="34" charset="0"/>
                        <a:buChar char="•"/>
                      </a:pPr>
                      <a:r>
                        <a:rPr lang="en-GB" sz="1200" baseline="0" dirty="0"/>
                        <a:t>Describe events from the past using dates when things happen.</a:t>
                      </a:r>
                    </a:p>
                    <a:p>
                      <a:pPr marL="171450" indent="-171450">
                        <a:buFont typeface="Arial" panose="020B0604020202020204" pitchFamily="34" charset="0"/>
                        <a:buChar char="•"/>
                      </a:pPr>
                      <a:r>
                        <a:rPr lang="en-GB" sz="1200" baseline="0" dirty="0"/>
                        <a:t>Say how items belonging in the past are helping us to build an accurate picture of how people lived in the past.</a:t>
                      </a:r>
                    </a:p>
                    <a:p>
                      <a:pPr marL="171450" indent="-171450">
                        <a:buFont typeface="Arial" panose="020B0604020202020204" pitchFamily="34" charset="0"/>
                        <a:buChar char="•"/>
                      </a:pPr>
                      <a:r>
                        <a:rPr lang="en-GB" sz="1200" baseline="0" dirty="0"/>
                        <a:t>Explain how events form the past have shaped our lives today.</a:t>
                      </a:r>
                      <a:endParaRPr lang="en-GB" sz="1200" dirty="0"/>
                    </a:p>
                  </a:txBody>
                  <a:tcPr>
                    <a:solidFill>
                      <a:schemeClr val="accent1">
                        <a:lumMod val="20000"/>
                        <a:lumOff val="80000"/>
                      </a:schemeClr>
                    </a:solidFill>
                  </a:tcPr>
                </a:tc>
                <a:extLst>
                  <a:ext uri="{0D108BD9-81ED-4DB2-BD59-A6C34878D82A}">
                    <a16:rowId xmlns:a16="http://schemas.microsoft.com/office/drawing/2014/main" val="1771662387"/>
                  </a:ext>
                </a:extLst>
              </a:tr>
            </a:tbl>
          </a:graphicData>
        </a:graphic>
      </p:graphicFrame>
      <p:pic>
        <p:nvPicPr>
          <p:cNvPr id="27" name="Picture 27">
            <a:extLst>
              <a:ext uri="{FF2B5EF4-FFF2-40B4-BE49-F238E27FC236}">
                <a16:creationId xmlns:a16="http://schemas.microsoft.com/office/drawing/2014/main" id="{CEC86652-C5D0-16C6-4845-214E8E9656BA}"/>
              </a:ext>
            </a:extLst>
          </p:cNvPr>
          <p:cNvPicPr>
            <a:picLocks noChangeAspect="1"/>
          </p:cNvPicPr>
          <p:nvPr/>
        </p:nvPicPr>
        <p:blipFill rotWithShape="1">
          <a:blip r:embed="rId5" cstate="hqprint">
            <a:extLst>
              <a:ext uri="{28A0092B-C50C-407E-A947-70E740481C1C}">
                <a14:useLocalDpi xmlns:a14="http://schemas.microsoft.com/office/drawing/2010/main" val="0"/>
              </a:ext>
            </a:extLst>
          </a:blip>
          <a:srcRect l="16914" t="6508" r="15887" b="15504"/>
          <a:stretch/>
        </p:blipFill>
        <p:spPr>
          <a:xfrm rot="183640">
            <a:off x="5747689" y="201300"/>
            <a:ext cx="263291" cy="527134"/>
          </a:xfrm>
          <a:prstGeom prst="rect">
            <a:avLst/>
          </a:prstGeom>
        </p:spPr>
      </p:pic>
      <p:sp>
        <p:nvSpPr>
          <p:cNvPr id="28" name="TextBox 27">
            <a:extLst>
              <a:ext uri="{FF2B5EF4-FFF2-40B4-BE49-F238E27FC236}">
                <a16:creationId xmlns:a16="http://schemas.microsoft.com/office/drawing/2014/main" id="{FF4E2B29-4372-C120-FD7B-8DA36BEDAF49}"/>
              </a:ext>
            </a:extLst>
          </p:cNvPr>
          <p:cNvSpPr txBox="1"/>
          <p:nvPr/>
        </p:nvSpPr>
        <p:spPr>
          <a:xfrm>
            <a:off x="3786954" y="1582333"/>
            <a:ext cx="2470826" cy="4893647"/>
          </a:xfrm>
          <a:prstGeom prst="rect">
            <a:avLst/>
          </a:prstGeom>
          <a:noFill/>
        </p:spPr>
        <p:txBody>
          <a:bodyPr wrap="square" rtlCol="0">
            <a:spAutoFit/>
          </a:bodyPr>
          <a:lstStyle/>
          <a:p>
            <a:pPr algn="ctr"/>
            <a:r>
              <a:rPr lang="en-GB" sz="1200" b="1" dirty="0"/>
              <a:t>Key Vocabulary</a:t>
            </a:r>
            <a:r>
              <a:rPr lang="en-GB" sz="1200" b="1" dirty="0">
                <a:solidFill>
                  <a:schemeClr val="bg1"/>
                </a:solidFill>
              </a:rPr>
              <a:t> </a:t>
            </a:r>
          </a:p>
          <a:p>
            <a:r>
              <a:rPr lang="en-GB" sz="1200" b="1" dirty="0"/>
              <a:t>Resort: </a:t>
            </a:r>
            <a:r>
              <a:rPr lang="en-GB" sz="1200" dirty="0"/>
              <a:t>A popular place for holidays.</a:t>
            </a:r>
          </a:p>
          <a:p>
            <a:r>
              <a:rPr lang="en-GB" sz="1200" b="1" dirty="0"/>
              <a:t>Seaside: </a:t>
            </a:r>
            <a:r>
              <a:rPr lang="en-GB" sz="1200" dirty="0"/>
              <a:t>A place by the sea with a beach and access to the sea.</a:t>
            </a:r>
          </a:p>
          <a:p>
            <a:r>
              <a:rPr lang="en-GB" sz="1200" b="1" dirty="0"/>
              <a:t>Beach: </a:t>
            </a:r>
            <a:r>
              <a:rPr lang="en-GB" sz="1200" dirty="0"/>
              <a:t>Pebble or sandy shore between the sea and the land.</a:t>
            </a:r>
          </a:p>
          <a:p>
            <a:r>
              <a:rPr lang="en-GB" sz="1200" b="1" dirty="0"/>
              <a:t>Pier: </a:t>
            </a:r>
            <a:r>
              <a:rPr lang="en-GB" sz="1200" dirty="0"/>
              <a:t>A wooden structure going from the land and out over the water.</a:t>
            </a:r>
          </a:p>
          <a:p>
            <a:r>
              <a:rPr lang="en-GB" sz="1200" b="1" dirty="0"/>
              <a:t>Promenade: </a:t>
            </a:r>
            <a:r>
              <a:rPr lang="en-GB" sz="1200" dirty="0"/>
              <a:t>A walk way usually along the sea front.</a:t>
            </a:r>
          </a:p>
          <a:p>
            <a:r>
              <a:rPr lang="en-GB" sz="1200" b="1" dirty="0"/>
              <a:t>Beach Hut: </a:t>
            </a:r>
            <a:r>
              <a:rPr lang="en-GB" sz="1200" dirty="0"/>
              <a:t>Is a small wooden hut that is found close to the beach, to shelter from the rain/wind/sun and get changed in and to eat or drink in.</a:t>
            </a:r>
          </a:p>
          <a:p>
            <a:r>
              <a:rPr lang="en-GB" sz="1200" b="1" dirty="0"/>
              <a:t>Physical Feature: </a:t>
            </a:r>
            <a:r>
              <a:rPr lang="en-GB" sz="1200" dirty="0"/>
              <a:t>A feature that has been formed by nature.</a:t>
            </a:r>
          </a:p>
          <a:p>
            <a:r>
              <a:rPr lang="en-GB" sz="1200" b="1" dirty="0"/>
              <a:t>Human feature: </a:t>
            </a:r>
            <a:r>
              <a:rPr lang="en-GB" sz="1200" dirty="0"/>
              <a:t>A feature that has been made or changed by humans.</a:t>
            </a:r>
          </a:p>
          <a:p>
            <a:r>
              <a:rPr lang="en-GB" sz="1200" b="1" dirty="0"/>
              <a:t>Bathing machine: </a:t>
            </a:r>
            <a:r>
              <a:rPr lang="en-GB" sz="1200" dirty="0"/>
              <a:t>These were used a long time ago for people to change in private before getting into the sea.</a:t>
            </a:r>
          </a:p>
          <a:p>
            <a:r>
              <a:rPr lang="en-GB" sz="1200" b="1" dirty="0"/>
              <a:t>Bandstand: </a:t>
            </a:r>
            <a:r>
              <a:rPr lang="en-GB" sz="1200" dirty="0"/>
              <a:t>A covered stand where the band plays.</a:t>
            </a:r>
          </a:p>
          <a:p>
            <a:r>
              <a:rPr lang="en-GB" sz="1200" b="1" dirty="0"/>
              <a:t>Amusement arcade: </a:t>
            </a:r>
            <a:r>
              <a:rPr lang="en-GB" sz="1200" dirty="0"/>
              <a:t>An indoor area with coin operated machines.</a:t>
            </a:r>
          </a:p>
          <a:p>
            <a:endParaRPr lang="en-GB" sz="1200" dirty="0"/>
          </a:p>
        </p:txBody>
      </p:sp>
      <p:pic>
        <p:nvPicPr>
          <p:cNvPr id="1026" name="Picture 2" descr="Bandstands: The industry built on Victorian social engineering - BBC News"/>
          <p:cNvPicPr>
            <a:picLocks noChangeAspect="1" noChangeArrowheads="1"/>
          </p:cNvPicPr>
          <p:nvPr/>
        </p:nvPicPr>
        <p:blipFill rotWithShape="1">
          <a:blip r:embed="rId6">
            <a:extLst>
              <a:ext uri="{28A0092B-C50C-407E-A947-70E740481C1C}">
                <a14:useLocalDpi xmlns:a14="http://schemas.microsoft.com/office/drawing/2010/main" val="0"/>
              </a:ext>
            </a:extLst>
          </a:blip>
          <a:srcRect l="32541" t="1936"/>
          <a:stretch/>
        </p:blipFill>
        <p:spPr bwMode="auto">
          <a:xfrm>
            <a:off x="9737772" y="744044"/>
            <a:ext cx="1927654" cy="1569212"/>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PUNCH AND JUD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0" name="Picture 6" descr="PUNCH AND JUDY"/>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9521207" y="2409388"/>
            <a:ext cx="1348996" cy="112175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Jake's Farm Yard Assorted Aquarium Shells | Indoor Outdoors - Indoor  Outdoors"/>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flipH="1">
            <a:off x="10986827" y="2558634"/>
            <a:ext cx="1041745" cy="104174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Victorian Bathing Machines for Pose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5439687" y="646383"/>
            <a:ext cx="969673" cy="9696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y're part of the British seaside experience, but are donkey rides  ethical? | The Independent | The Independent"/>
          <p:cNvPicPr>
            <a:picLocks noChangeAspect="1" noChangeArrowheads="1"/>
          </p:cNvPicPr>
          <p:nvPr/>
        </p:nvPicPr>
        <p:blipFill>
          <a:blip r:embed="rId10" cstate="hqprint">
            <a:extLst>
              <a:ext uri="{28A0092B-C50C-407E-A947-70E740481C1C}">
                <a14:useLocalDpi xmlns:a14="http://schemas.microsoft.com/office/drawing/2010/main" val="0"/>
              </a:ext>
            </a:extLst>
          </a:blip>
          <a:srcRect/>
          <a:stretch>
            <a:fillRect/>
          </a:stretch>
        </p:blipFill>
        <p:spPr bwMode="auto">
          <a:xfrm>
            <a:off x="3831976" y="658173"/>
            <a:ext cx="1305454" cy="870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03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545</Words>
  <Application>Microsoft Office PowerPoint</Application>
  <PresentationFormat>Widescreen</PresentationFormat>
  <Paragraphs>40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Carina Phillips</dc:creator>
  <cp:lastModifiedBy>sam le breton</cp:lastModifiedBy>
  <cp:revision>17</cp:revision>
  <dcterms:created xsi:type="dcterms:W3CDTF">2023-03-23T10:05:22Z</dcterms:created>
  <dcterms:modified xsi:type="dcterms:W3CDTF">2025-05-26T19:44:32Z</dcterms:modified>
</cp:coreProperties>
</file>