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26" cy="497829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81" y="0"/>
            <a:ext cx="2946025" cy="497829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D0BA5008-3338-4846-8F97-370690FD68E0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1" y="4776633"/>
            <a:ext cx="5438453" cy="3908584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9"/>
            <a:ext cx="2946026" cy="497829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81" y="9428809"/>
            <a:ext cx="2946025" cy="497829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990E0CC0-4B1D-4B9D-9B9C-9D5649B3B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0CC0-4B1D-4B9D-9B9C-9D5649B3B5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0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03-1456-4F6D-D280-F8372D0C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41D-52CF-0742-C2CA-32C2E1E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7A77F-7F5C-769F-75F7-141CC86A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B5E5-4A03-D33E-FE50-24E0799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3947-7DBE-4ABC-7746-95F66823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39B7-0B68-C10E-ECCF-29206433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BCC5-B465-F954-44B1-E2FF7E3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0FC6-F9E1-AC68-C063-3CB225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E2FB-EED2-1807-B7D8-1530E275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50E3-7F90-A48E-92FC-1FFBA5C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5DEC7-0003-D14C-3DC1-B91E0D6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85F3C-6E7C-BF3A-805C-60612956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5C97-74A4-3857-52D9-E3682E72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E74C-70A1-F413-7BED-097E76F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F1-4269-6F3D-81E2-CEFE32C5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485-DC85-39A6-4272-1E36681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D44E-BD94-F8E8-8BB6-EF40EEDF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AC54-BAF4-6811-A0F1-14C8F8E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E932-0B8D-E18C-29C9-CCD6A914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9E40-AF71-A66F-372C-10AF9DD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5D4-B3FF-4831-250B-7B4B535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F2A9-1AF1-C589-4265-0DC650D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5E23-1C6F-5B05-6A81-7054887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FF1A-406E-9ABB-A911-8AF075C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5844-ABBC-14C9-962A-D0F6B59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0E1-6FCD-E264-4E12-05D9956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6121-22C1-9E8B-0292-41F41425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1FE3-B83B-1E2D-845E-5E82DEE60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8138-ED14-E756-929F-0E3B5A1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CBE-575E-8DF6-6A79-BCA8CB7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ACF4-36A2-BB79-B54B-AC5475D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0D65-C41E-312A-381D-EFC369E4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C461-B5B8-EC8B-7159-8FC607E4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F5A6-D7C8-49B2-CBA1-79272A52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6D26-D8F6-11BA-ACE4-A82D4618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BFAEC-E557-896F-EE78-5F8C6201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F991-89D7-8BB4-16F5-DAC6F0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5967-DAC6-48EB-49D0-4084D6D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A9F1E-2F86-6F2F-8AD3-07554B1A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CCD-003B-A7FA-2CF1-11335EC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0240B-FD80-5053-24DF-F1032F12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9A28-D101-10EE-43A4-AF397E3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3F09-D3E9-6E09-60B8-9BB478C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EC95-F48A-C712-E574-5191EFD2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9DB7-9206-AF9E-D09F-2514407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1F0A-6BD1-C984-8875-CCA06018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5BCD-FF9A-EAA0-D61C-2A2CEE7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AA7-B3FC-92E7-7145-A960E135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EAC8-27F2-9AC3-2445-1ECE2B26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C729-CDB4-F3DA-79CC-FD218A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0468-7AA3-8F2A-CCFA-C7A592C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E8AC-9729-AD9F-0F83-D736EC4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BED-85E4-39EC-D580-413CAD9F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53E25-2E93-2339-99C3-76D1DB28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7D75-46D2-4349-E899-9F8934D9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ED80-7B37-887C-0001-3F54C8A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02FB-E9B3-EF81-A780-3CE4706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8997-974B-B3D1-9392-339730C1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7ABAC-5EDE-D627-C261-14184720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35A3-B5D3-6E6E-8821-72221EBA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4189-2E7A-3D84-43E7-83C17CF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40E7-3D18-D546-BD9E-44EDFD6096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C35-7001-CE8C-1613-3EAEE0E0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5D40-620E-AE1B-D88A-596FC242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jp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203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A7EB3A-5B5D-7EB8-69DE-2A36B73B302B}"/>
              </a:ext>
            </a:extLst>
          </p:cNvPr>
          <p:cNvSpPr txBox="1"/>
          <p:nvPr/>
        </p:nvSpPr>
        <p:spPr>
          <a:xfrm>
            <a:off x="1553042" y="136958"/>
            <a:ext cx="56928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entury Gothic" panose="020F0502020204030204" pitchFamily="34" charset="0"/>
              </a:rPr>
              <a:t>The Great Fire of London Knowledge Organiser </a:t>
            </a:r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Y1&amp;2 Term 3</a:t>
            </a:r>
            <a:endParaRPr lang="en-US" b="1" dirty="0">
              <a:solidFill>
                <a:schemeClr val="bg1"/>
              </a:solidFill>
              <a:latin typeface="Century Gothic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8C247-9746-96C3-2938-F9AAE3065F85}"/>
              </a:ext>
            </a:extLst>
          </p:cNvPr>
          <p:cNvSpPr txBox="1"/>
          <p:nvPr/>
        </p:nvSpPr>
        <p:spPr>
          <a:xfrm>
            <a:off x="383822" y="1216377"/>
            <a:ext cx="253717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1610"/>
              </p:ext>
            </p:extLst>
          </p:nvPr>
        </p:nvGraphicFramePr>
        <p:xfrm>
          <a:off x="219652" y="1605451"/>
          <a:ext cx="3316422" cy="4836231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316422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5385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Key Knowledge</a:t>
                      </a:r>
                      <a:r>
                        <a:rPr lang="en-GB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41737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>
                          <a:solidFill>
                            <a:srgbClr val="0070C0"/>
                          </a:solidFill>
                        </a:rPr>
                        <a:t>History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fire started on Sunday 2</a:t>
                      </a:r>
                      <a:r>
                        <a:rPr lang="en-GB" sz="1200" b="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September 1666, in Thomas </a:t>
                      </a:r>
                      <a:r>
                        <a:rPr lang="en-GB" sz="1200" b="0" baseline="0" dirty="0" err="1" smtClean="0">
                          <a:solidFill>
                            <a:schemeClr val="tx1"/>
                          </a:solidFill>
                        </a:rPr>
                        <a:t>Farriner’s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bakery on Pudding Lane.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It started because fires in the ovens had not been properly put out.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In 1666 in London the building were made of wood and straw and they were very close together which made it easy for fire to spread.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People used leather buckets and water squirts to put the fire out but these did not work.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King Charles II ordered buildings to be pulled down to stop fire spreading.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The fire was out by 6</a:t>
                      </a:r>
                      <a:r>
                        <a:rPr lang="en-GB" sz="1200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September 1666.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The disaster made London a better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and safer city, streets were widened and buildings were made stronger, more fireproof and made from brick.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Today we have firefighters who have protective equipment, fire engines and powerful hoses.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There can be more than one reason leading to an important historical event taking place.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Gathering reliable evidence helps us suggest what might of actually happened in the past.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18" name="Picture 17" descr="/var/folders/vg/dysvlmrd141gyh1tfgrkz5qw0000gn/T/com.microsoft.Word/Content.MSO/16611076.tmp">
            <a:extLst>
              <a:ext uri="{FF2B5EF4-FFF2-40B4-BE49-F238E27FC236}">
                <a16:creationId xmlns:a16="http://schemas.microsoft.com/office/drawing/2014/main" id="{620322D0-FFFA-1F3B-89EB-DDA3B5674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147009"/>
            <a:ext cx="1143292" cy="1143292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E14F65E-7AD6-268C-7A3F-79483AD0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16412"/>
              </p:ext>
            </p:extLst>
          </p:nvPr>
        </p:nvGraphicFramePr>
        <p:xfrm>
          <a:off x="7291546" y="3976290"/>
          <a:ext cx="4687054" cy="2621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67058">
                  <a:extLst>
                    <a:ext uri="{9D8B030D-6E8A-4147-A177-3AD203B41FA5}">
                      <a16:colId xmlns:a16="http://schemas.microsoft.com/office/drawing/2014/main" val="1358978135"/>
                    </a:ext>
                  </a:extLst>
                </a:gridCol>
                <a:gridCol w="2419996">
                  <a:extLst>
                    <a:ext uri="{9D8B030D-6E8A-4147-A177-3AD203B41FA5}">
                      <a16:colId xmlns:a16="http://schemas.microsoft.com/office/drawing/2014/main" val="3590121348"/>
                    </a:ext>
                  </a:extLst>
                </a:gridCol>
              </a:tblGrid>
              <a:tr h="24166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Prior Learning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Preparing for the Future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8077"/>
                  </a:ext>
                </a:extLst>
              </a:tr>
              <a:tr h="2070178">
                <a:tc>
                  <a:txBody>
                    <a:bodyPr/>
                    <a:lstStyle/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>
                          <a:solidFill>
                            <a:srgbClr val="0070C0"/>
                          </a:solidFill>
                        </a:rPr>
                        <a:t>History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Know events</a:t>
                      </a:r>
                      <a:r>
                        <a:rPr lang="en-GB" sz="1200" baseline="0" dirty="0" smtClean="0"/>
                        <a:t> happened in the past a long time ago.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Know some similarities and differences between things in the past and now, drawing </a:t>
                      </a:r>
                      <a:r>
                        <a:rPr lang="en-GB" sz="1200" smtClean="0"/>
                        <a:t>on experiences</a:t>
                      </a:r>
                      <a:r>
                        <a:rPr lang="en-GB" sz="1200" dirty="0" smtClean="0"/>
                        <a:t>. 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Understand the past through stories and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books.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Develop a chronologically secure knowledge and understanding of British, local and world history.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Note connections, contrasts and trends over time and develop the appropriate use of historical terms.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Devise historically valid questions about change, cause, similarity and difference, and significance. </a:t>
                      </a:r>
                      <a:endParaRPr lang="en-GB" sz="1200" b="1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62387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CEC86652-C5D0-16C6-4845-214E8E9656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508" r="15887" b="15504"/>
          <a:stretch/>
        </p:blipFill>
        <p:spPr>
          <a:xfrm rot="183640">
            <a:off x="3539695" y="1384400"/>
            <a:ext cx="3926739" cy="56099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E2B29-4372-C120-FD7B-8DA36BEDAF49}"/>
              </a:ext>
            </a:extLst>
          </p:cNvPr>
          <p:cNvSpPr txBox="1"/>
          <p:nvPr/>
        </p:nvSpPr>
        <p:spPr>
          <a:xfrm>
            <a:off x="3849253" y="2151099"/>
            <a:ext cx="33133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Key Vocabulary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0070C0"/>
                </a:solidFill>
              </a:rPr>
              <a:t>History</a:t>
            </a:r>
          </a:p>
          <a:p>
            <a:r>
              <a:rPr lang="en-GB" sz="1200" b="1" dirty="0" smtClean="0"/>
              <a:t>Bakery: </a:t>
            </a:r>
            <a:r>
              <a:rPr lang="en-GB" sz="1200" dirty="0" smtClean="0"/>
              <a:t>a shop where bread is made.</a:t>
            </a:r>
          </a:p>
          <a:p>
            <a:r>
              <a:rPr lang="en-GB" sz="1200" b="1" dirty="0" smtClean="0"/>
              <a:t>Gunpowder: </a:t>
            </a:r>
            <a:r>
              <a:rPr lang="en-GB" sz="1200" dirty="0" smtClean="0"/>
              <a:t>explosive powder used to blow up buildings.</a:t>
            </a:r>
          </a:p>
          <a:p>
            <a:r>
              <a:rPr lang="en-GB" sz="1200" b="1" dirty="0" smtClean="0"/>
              <a:t>Thatched roof: </a:t>
            </a:r>
            <a:r>
              <a:rPr lang="en-GB" sz="1200" dirty="0" smtClean="0"/>
              <a:t>dried straw tied tightly together and laid on the roof of a building.</a:t>
            </a:r>
          </a:p>
          <a:p>
            <a:r>
              <a:rPr lang="en-GB" sz="1200" b="1" dirty="0" smtClean="0"/>
              <a:t>Wattle and daub: </a:t>
            </a:r>
            <a:r>
              <a:rPr lang="en-GB" sz="1200" dirty="0" smtClean="0"/>
              <a:t>animal waste, straw and mud used to make walls of buildings.</a:t>
            </a:r>
          </a:p>
          <a:p>
            <a:r>
              <a:rPr lang="en-GB" sz="1200" b="1" dirty="0" smtClean="0"/>
              <a:t>Flammable: </a:t>
            </a:r>
            <a:r>
              <a:rPr lang="en-GB" sz="1200" dirty="0"/>
              <a:t>s</a:t>
            </a:r>
            <a:r>
              <a:rPr lang="en-GB" sz="1200" dirty="0" smtClean="0"/>
              <a:t>omething that catches fire</a:t>
            </a:r>
          </a:p>
          <a:p>
            <a:r>
              <a:rPr lang="en-GB" sz="1200" b="1" dirty="0" smtClean="0"/>
              <a:t>Embers: </a:t>
            </a:r>
            <a:r>
              <a:rPr lang="en-GB" sz="1200" dirty="0" smtClean="0"/>
              <a:t>burning remains of a fire.</a:t>
            </a:r>
          </a:p>
          <a:p>
            <a:r>
              <a:rPr lang="en-GB" sz="1200" b="1" dirty="0" smtClean="0"/>
              <a:t>Cathedral: </a:t>
            </a:r>
            <a:r>
              <a:rPr lang="en-GB" sz="1200" dirty="0" smtClean="0"/>
              <a:t>the main church of a diocese that </a:t>
            </a:r>
          </a:p>
          <a:p>
            <a:r>
              <a:rPr lang="en-GB" sz="1200" dirty="0" smtClean="0"/>
              <a:t>has a bishop.</a:t>
            </a:r>
          </a:p>
          <a:p>
            <a:r>
              <a:rPr lang="en-GB" sz="1200" b="1" dirty="0" smtClean="0"/>
              <a:t>London: </a:t>
            </a:r>
            <a:r>
              <a:rPr lang="en-GB" sz="1200" dirty="0" smtClean="0"/>
              <a:t>the capital city of England.</a:t>
            </a:r>
          </a:p>
          <a:p>
            <a:r>
              <a:rPr lang="en-GB" sz="1200" b="1" dirty="0" smtClean="0"/>
              <a:t>Rebuilt: </a:t>
            </a:r>
            <a:r>
              <a:rPr lang="en-GB" sz="1200" dirty="0" smtClean="0"/>
              <a:t>when we repair something that has been lost or damaged.</a:t>
            </a:r>
          </a:p>
          <a:p>
            <a:r>
              <a:rPr lang="en-GB" sz="1200" b="1" dirty="0" smtClean="0"/>
              <a:t>Monument: </a:t>
            </a:r>
            <a:r>
              <a:rPr lang="en-GB" sz="1200" dirty="0" smtClean="0"/>
              <a:t>a structure to help people remember.</a:t>
            </a:r>
          </a:p>
          <a:p>
            <a:r>
              <a:rPr lang="en-GB" sz="1200" b="1" dirty="0" smtClean="0"/>
              <a:t>The Thames: </a:t>
            </a:r>
            <a:r>
              <a:rPr lang="en-GB" sz="1200" dirty="0" smtClean="0"/>
              <a:t>the river running through London.</a:t>
            </a:r>
          </a:p>
          <a:p>
            <a:r>
              <a:rPr lang="en-GB" sz="1200" b="1" dirty="0" smtClean="0"/>
              <a:t>King: </a:t>
            </a:r>
            <a:r>
              <a:rPr lang="en-GB" sz="1200" dirty="0" smtClean="0"/>
              <a:t>a man who rules a country.</a:t>
            </a:r>
          </a:p>
          <a:p>
            <a:r>
              <a:rPr lang="en-GB" sz="1200" b="1" dirty="0" smtClean="0"/>
              <a:t>Architect: </a:t>
            </a:r>
            <a:r>
              <a:rPr lang="en-GB" sz="1200" dirty="0" smtClean="0"/>
              <a:t>a person who plans and builds buildings.</a:t>
            </a:r>
          </a:p>
          <a:p>
            <a:r>
              <a:rPr lang="en-GB" sz="1200" b="1" dirty="0" smtClean="0"/>
              <a:t>Source: </a:t>
            </a:r>
            <a:r>
              <a:rPr lang="en-GB" sz="1200" dirty="0" smtClean="0"/>
              <a:t>shows information about the past.</a:t>
            </a:r>
          </a:p>
          <a:p>
            <a:r>
              <a:rPr lang="en-GB" sz="1200" b="1" dirty="0" smtClean="0"/>
              <a:t>Diary: </a:t>
            </a:r>
            <a:r>
              <a:rPr lang="en-GB" sz="1200" dirty="0" smtClean="0"/>
              <a:t>a personal record of life’s events.</a:t>
            </a:r>
            <a:endParaRPr lang="en-GB" sz="1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24246"/>
              </p:ext>
            </p:extLst>
          </p:nvPr>
        </p:nvGraphicFramePr>
        <p:xfrm>
          <a:off x="98425" y="98425"/>
          <a:ext cx="1431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7" imgW="1432440" imgH="491040" progId="Package">
                  <p:embed/>
                </p:oleObj>
              </mc:Choice>
              <mc:Fallback>
                <p:oleObj name="Packager Shell Object" showAsIcon="1" r:id="rId7" imgW="1432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4319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5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7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9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Picture 23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 r="1128"/>
          <a:stretch/>
        </p:blipFill>
        <p:spPr bwMode="auto">
          <a:xfrm>
            <a:off x="3611921" y="920403"/>
            <a:ext cx="1862520" cy="879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18412"/>
              </p:ext>
            </p:extLst>
          </p:nvPr>
        </p:nvGraphicFramePr>
        <p:xfrm>
          <a:off x="8903032" y="203723"/>
          <a:ext cx="3133523" cy="77048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133523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4961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Key People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15626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7130" y="624140"/>
            <a:ext cx="3119425" cy="2387122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1"/>
          <a:stretch>
            <a:fillRect/>
          </a:stretch>
        </p:blipFill>
        <p:spPr>
          <a:xfrm>
            <a:off x="7291546" y="920403"/>
            <a:ext cx="1565850" cy="114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/>
          <a:srcRect l="11675" t="3673" r="799"/>
          <a:stretch/>
        </p:blipFill>
        <p:spPr>
          <a:xfrm>
            <a:off x="5976897" y="920403"/>
            <a:ext cx="632061" cy="879374"/>
          </a:xfrm>
          <a:prstGeom prst="rect">
            <a:avLst/>
          </a:prstGeom>
        </p:spPr>
      </p:pic>
      <p:pic>
        <p:nvPicPr>
          <p:cNvPr id="1074" name="Picture 50" descr="Mid-Century Spanish Leather Bucket for sale at Pamono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27" y="3066443"/>
            <a:ext cx="821012" cy="8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The Great Fire of London eBook by Emma Adams - EPUB | Rakuten Kobo Irela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49" y="2207457"/>
            <a:ext cx="1243553" cy="1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Poster: Fire Safety - Reliance Medic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94" y="3069863"/>
            <a:ext cx="817592" cy="8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Exploring London's St. Paul's Cathedral: A Visitor's Guide | PlanetWare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16" y="3109804"/>
            <a:ext cx="1165487" cy="7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437</Words>
  <Application>Microsoft Office PowerPoint</Application>
  <PresentationFormat>Widescreen</PresentationFormat>
  <Paragraphs>43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Packager Shell Object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Phillips</dc:creator>
  <cp:lastModifiedBy>sam le breton</cp:lastModifiedBy>
  <cp:revision>55</cp:revision>
  <cp:lastPrinted>2024-10-31T12:12:18Z</cp:lastPrinted>
  <dcterms:created xsi:type="dcterms:W3CDTF">2023-03-23T10:05:22Z</dcterms:created>
  <dcterms:modified xsi:type="dcterms:W3CDTF">2025-01-04T11:36:00Z</dcterms:modified>
</cp:coreProperties>
</file>