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7546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9738" cy="501650"/>
          </a:xfrm>
          <a:prstGeom prst="rect">
            <a:avLst/>
          </a:prstGeom>
        </p:spPr>
        <p:txBody>
          <a:bodyPr vert="horz" lIns="91433" tIns="45716" rIns="91433" bIns="45716" rtlCol="0"/>
          <a:lstStyle>
            <a:lvl1pPr algn="l">
              <a:defRPr sz="1200"/>
            </a:lvl1pPr>
          </a:lstStyle>
          <a:p>
            <a:endParaRPr lang="en-GB"/>
          </a:p>
        </p:txBody>
      </p:sp>
      <p:sp>
        <p:nvSpPr>
          <p:cNvPr id="3" name="Date Placeholder 2"/>
          <p:cNvSpPr>
            <a:spLocks noGrp="1"/>
          </p:cNvSpPr>
          <p:nvPr>
            <p:ph type="dt" idx="1"/>
          </p:nvPr>
        </p:nvSpPr>
        <p:spPr>
          <a:xfrm>
            <a:off x="3894139" y="1"/>
            <a:ext cx="2979737" cy="501650"/>
          </a:xfrm>
          <a:prstGeom prst="rect">
            <a:avLst/>
          </a:prstGeom>
        </p:spPr>
        <p:txBody>
          <a:bodyPr vert="horz" lIns="91433" tIns="45716" rIns="91433" bIns="45716" rtlCol="0"/>
          <a:lstStyle>
            <a:lvl1pPr algn="r">
              <a:defRPr sz="1200"/>
            </a:lvl1pPr>
          </a:lstStyle>
          <a:p>
            <a:fld id="{D0BA5008-3338-4846-8F97-370690FD68E0}" type="datetimeFigureOut">
              <a:rPr lang="en-GB" smtClean="0"/>
              <a:t>03/02/2025</a:t>
            </a:fld>
            <a:endParaRPr lang="en-GB"/>
          </a:p>
        </p:txBody>
      </p:sp>
      <p:sp>
        <p:nvSpPr>
          <p:cNvPr id="4" name="Slide Image Placeholder 3"/>
          <p:cNvSpPr>
            <a:spLocks noGrp="1" noRot="1" noChangeAspect="1"/>
          </p:cNvSpPr>
          <p:nvPr>
            <p:ph type="sldImg" idx="2"/>
          </p:nvPr>
        </p:nvSpPr>
        <p:spPr>
          <a:xfrm>
            <a:off x="438150" y="1250950"/>
            <a:ext cx="5999163" cy="3375025"/>
          </a:xfrm>
          <a:prstGeom prst="rect">
            <a:avLst/>
          </a:prstGeom>
          <a:noFill/>
          <a:ln w="12700">
            <a:solidFill>
              <a:prstClr val="black"/>
            </a:solidFill>
          </a:ln>
        </p:spPr>
        <p:txBody>
          <a:bodyPr vert="horz" lIns="91433" tIns="45716" rIns="91433" bIns="45716" rtlCol="0" anchor="ctr"/>
          <a:lstStyle/>
          <a:p>
            <a:endParaRPr lang="en-GB"/>
          </a:p>
        </p:txBody>
      </p:sp>
      <p:sp>
        <p:nvSpPr>
          <p:cNvPr id="5" name="Notes Placeholder 4"/>
          <p:cNvSpPr>
            <a:spLocks noGrp="1"/>
          </p:cNvSpPr>
          <p:nvPr>
            <p:ph type="body" sz="quarter" idx="3"/>
          </p:nvPr>
        </p:nvSpPr>
        <p:spPr>
          <a:xfrm>
            <a:off x="687389" y="4813300"/>
            <a:ext cx="5500687" cy="3938588"/>
          </a:xfrm>
          <a:prstGeom prst="rect">
            <a:avLst/>
          </a:prstGeom>
        </p:spPr>
        <p:txBody>
          <a:bodyPr vert="horz" lIns="91433" tIns="45716" rIns="91433" bIns="4571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01188"/>
            <a:ext cx="2979738" cy="501650"/>
          </a:xfrm>
          <a:prstGeom prst="rect">
            <a:avLst/>
          </a:prstGeom>
        </p:spPr>
        <p:txBody>
          <a:bodyPr vert="horz" lIns="91433" tIns="45716" rIns="91433"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94139" y="9501188"/>
            <a:ext cx="2979737" cy="501650"/>
          </a:xfrm>
          <a:prstGeom prst="rect">
            <a:avLst/>
          </a:prstGeom>
        </p:spPr>
        <p:txBody>
          <a:bodyPr vert="horz" lIns="91433" tIns="45716" rIns="91433" bIns="45716" rtlCol="0" anchor="b"/>
          <a:lstStyle>
            <a:lvl1pPr algn="r">
              <a:defRPr sz="1200"/>
            </a:lvl1pPr>
          </a:lstStyle>
          <a:p>
            <a:fld id="{990E0CC0-4B1D-4B9D-9B9C-9D5649B3B528}" type="slidenum">
              <a:rPr lang="en-GB" smtClean="0"/>
              <a:t>‹#›</a:t>
            </a:fld>
            <a:endParaRPr lang="en-GB"/>
          </a:p>
        </p:txBody>
      </p:sp>
    </p:spTree>
    <p:extLst>
      <p:ext uri="{BB962C8B-B14F-4D97-AF65-F5344CB8AC3E}">
        <p14:creationId xmlns:p14="http://schemas.microsoft.com/office/powerpoint/2010/main" val="281078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0E0CC0-4B1D-4B9D-9B9C-9D5649B3B528}" type="slidenum">
              <a:rPr lang="en-GB" smtClean="0"/>
              <a:t>1</a:t>
            </a:fld>
            <a:endParaRPr lang="en-GB"/>
          </a:p>
        </p:txBody>
      </p:sp>
    </p:spTree>
    <p:extLst>
      <p:ext uri="{BB962C8B-B14F-4D97-AF65-F5344CB8AC3E}">
        <p14:creationId xmlns:p14="http://schemas.microsoft.com/office/powerpoint/2010/main" val="3774902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0E0CC0-4B1D-4B9D-9B9C-9D5649B3B528}" type="slidenum">
              <a:rPr lang="en-GB" smtClean="0"/>
              <a:t>2</a:t>
            </a:fld>
            <a:endParaRPr lang="en-GB"/>
          </a:p>
        </p:txBody>
      </p:sp>
    </p:spTree>
    <p:extLst>
      <p:ext uri="{BB962C8B-B14F-4D97-AF65-F5344CB8AC3E}">
        <p14:creationId xmlns:p14="http://schemas.microsoft.com/office/powerpoint/2010/main" val="1303201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ED503-1456-4F6D-D280-F8372D0C5DE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B4C041D-52CF-0742-C2CA-32C2E1EB73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787A77F-7F5C-769F-75F7-141CC86A7527}"/>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5" name="Footer Placeholder 4">
            <a:extLst>
              <a:ext uri="{FF2B5EF4-FFF2-40B4-BE49-F238E27FC236}">
                <a16:creationId xmlns:a16="http://schemas.microsoft.com/office/drawing/2014/main" id="{4BBFB5E5-4A03-D33E-FE50-24E0799AD9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83947-7DBE-4ABC-7746-95F66823164E}"/>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071575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39B7-0B68-C10E-ECCF-2920643395D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DE9BCC5-B465-F954-44B1-E2FF7E34305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F620FC6-F9E1-AC68-C063-3CB225A62D79}"/>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5" name="Footer Placeholder 4">
            <a:extLst>
              <a:ext uri="{FF2B5EF4-FFF2-40B4-BE49-F238E27FC236}">
                <a16:creationId xmlns:a16="http://schemas.microsoft.com/office/drawing/2014/main" id="{51EFE2FB-EED2-1807-B7D8-1530E275B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C450E3-7F90-A48E-92FC-1FFBA5CC4E79}"/>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3307131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F5DEC7-0003-D14C-3DC1-B91E0D651C9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4A85F3C-6E7C-BF3A-805C-6061295683D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D15C97-74A4-3857-52D9-E3682E72D784}"/>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5" name="Footer Placeholder 4">
            <a:extLst>
              <a:ext uri="{FF2B5EF4-FFF2-40B4-BE49-F238E27FC236}">
                <a16:creationId xmlns:a16="http://schemas.microsoft.com/office/drawing/2014/main" id="{2531E74C-70A1-F413-7BED-097E76F696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A89F1-4269-6F3D-81E2-CEFE32C5BD36}"/>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74013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DD485-DC85-39A6-4272-1E36681CD85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4DDD44E-BD94-F8E8-8BB6-EF40EEDFEAE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D5EAC54-BAF4-6811-A0F1-14C8F8E9B6F9}"/>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5" name="Footer Placeholder 4">
            <a:extLst>
              <a:ext uri="{FF2B5EF4-FFF2-40B4-BE49-F238E27FC236}">
                <a16:creationId xmlns:a16="http://schemas.microsoft.com/office/drawing/2014/main" id="{88AAE932-0B8D-E18C-29C9-CCD6A914A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F9E40-AF71-A66F-372C-10AF9DD6512C}"/>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25124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E05D4-B3FF-4831-250B-7B4B5354E58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02FF2A9-1AF1-C589-4265-0DC650D0D2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A4F5E23-1C6F-5B05-6A81-70548870E5EF}"/>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5" name="Footer Placeholder 4">
            <a:extLst>
              <a:ext uri="{FF2B5EF4-FFF2-40B4-BE49-F238E27FC236}">
                <a16:creationId xmlns:a16="http://schemas.microsoft.com/office/drawing/2014/main" id="{BCD5FF1A-406E-9ABB-A911-8AF075C0F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C85844-ABBC-14C9-962A-D0F6B5940364}"/>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73789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90E1-6FCD-E264-4E12-05D99566D04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D356121-22C1-9E8B-0292-41F414253D5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4211FE3-B83B-1E2D-845E-5E82DEE608C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5DC8138-ED14-E756-929F-0E3B5A130FCE}"/>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6" name="Footer Placeholder 5">
            <a:extLst>
              <a:ext uri="{FF2B5EF4-FFF2-40B4-BE49-F238E27FC236}">
                <a16:creationId xmlns:a16="http://schemas.microsoft.com/office/drawing/2014/main" id="{5BDFBCBE-575E-8DF6-6A79-BCA8CB75CD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F3ACF4-36A2-BB79-B54B-AC5475D81857}"/>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718522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40D65-C41E-312A-381D-EFC369E41FF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F43C461-B5B8-EC8B-7159-8FC607E43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8ADF5A6-D7C8-49B2-CBA1-79272A5204B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2466D26-D8F6-11BA-ACE4-A82D4618E5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A6BFAEC-E557-896F-EE78-5F8C620183C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E6DF991-89D7-8BB4-16F5-DAC6F0E49F3D}"/>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8" name="Footer Placeholder 7">
            <a:extLst>
              <a:ext uri="{FF2B5EF4-FFF2-40B4-BE49-F238E27FC236}">
                <a16:creationId xmlns:a16="http://schemas.microsoft.com/office/drawing/2014/main" id="{10145967-DAC6-48EB-49D0-4084D6D113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2A9F1E-2F86-6F2F-8AD3-07554B1A0CD1}"/>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82900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DCCD-003B-A7FA-2CF1-11335EC3D00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DD0240B-FD80-5053-24DF-F1032F12CB03}"/>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4" name="Footer Placeholder 3">
            <a:extLst>
              <a:ext uri="{FF2B5EF4-FFF2-40B4-BE49-F238E27FC236}">
                <a16:creationId xmlns:a16="http://schemas.microsoft.com/office/drawing/2014/main" id="{FA4D9A28-D101-10EE-43A4-AF397E3F7D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023F09-D3E9-6E09-60B8-9BB478CCDE51}"/>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80471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77EC95-F48A-C712-E574-5191EFD268AD}"/>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3" name="Footer Placeholder 2">
            <a:extLst>
              <a:ext uri="{FF2B5EF4-FFF2-40B4-BE49-F238E27FC236}">
                <a16:creationId xmlns:a16="http://schemas.microsoft.com/office/drawing/2014/main" id="{E0C59DB7-9206-AF9E-D09F-2514407C5F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E21F0A-6BD1-C984-8875-CCA06018F32B}"/>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346010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35BCD-FF9A-EAA0-D61C-2A2CEE74B0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349EAA7-B3FC-92E7-7145-A960E135CF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E07EAC8-27F2-9AC3-2445-1ECE2B26F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81C729-CDB4-F3DA-79CC-FD218A3979E6}"/>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6" name="Footer Placeholder 5">
            <a:extLst>
              <a:ext uri="{FF2B5EF4-FFF2-40B4-BE49-F238E27FC236}">
                <a16:creationId xmlns:a16="http://schemas.microsoft.com/office/drawing/2014/main" id="{92E70468-7AA3-8F2A-CCFA-C7A592C3D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9E8AC-9729-AD9F-0F83-D736EC4F8A64}"/>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4207146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93BED-85E4-39EC-D580-413CAD9F604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8F53E25-2E93-2339-99C3-76D1DB2892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E37D75-46D2-4349-E899-9F8934D9E3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DF7ED80-7B37-887C-0001-3F54C8AC8042}"/>
              </a:ext>
            </a:extLst>
          </p:cNvPr>
          <p:cNvSpPr>
            <a:spLocks noGrp="1"/>
          </p:cNvSpPr>
          <p:nvPr>
            <p:ph type="dt" sz="half" idx="10"/>
          </p:nvPr>
        </p:nvSpPr>
        <p:spPr/>
        <p:txBody>
          <a:bodyPr/>
          <a:lstStyle/>
          <a:p>
            <a:fld id="{BC8E40E7-3D18-D546-BD9E-44EDFD60962F}" type="datetimeFigureOut">
              <a:rPr lang="en-US" smtClean="0"/>
              <a:t>2/3/2025</a:t>
            </a:fld>
            <a:endParaRPr lang="en-US"/>
          </a:p>
        </p:txBody>
      </p:sp>
      <p:sp>
        <p:nvSpPr>
          <p:cNvPr id="6" name="Footer Placeholder 5">
            <a:extLst>
              <a:ext uri="{FF2B5EF4-FFF2-40B4-BE49-F238E27FC236}">
                <a16:creationId xmlns:a16="http://schemas.microsoft.com/office/drawing/2014/main" id="{86B102FB-E9B3-EF81-A780-3CE4706211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568997-974B-B3D1-9392-339730C1E0A7}"/>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04234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87ABAC-5EDE-D627-C261-14184720DF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81D35A3-B5D3-6E6E-8821-72221EBA74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74189-2E7A-3D84-43E7-83C17CF8D5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E40E7-3D18-D546-BD9E-44EDFD60962F}" type="datetimeFigureOut">
              <a:rPr lang="en-US" smtClean="0"/>
              <a:t>2/3/2025</a:t>
            </a:fld>
            <a:endParaRPr lang="en-US"/>
          </a:p>
        </p:txBody>
      </p:sp>
      <p:sp>
        <p:nvSpPr>
          <p:cNvPr id="5" name="Footer Placeholder 4">
            <a:extLst>
              <a:ext uri="{FF2B5EF4-FFF2-40B4-BE49-F238E27FC236}">
                <a16:creationId xmlns:a16="http://schemas.microsoft.com/office/drawing/2014/main" id="{FF830C35-7001-CE8C-1613-3EAEE0E042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5B5D40-620E-AE1B-D88A-596FC242F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4F9D1-EAB5-7E41-AECC-C5459850A96D}" type="slidenum">
              <a:rPr lang="en-US" smtClean="0"/>
              <a:t>‹#›</a:t>
            </a:fld>
            <a:endParaRPr lang="en-US"/>
          </a:p>
        </p:txBody>
      </p:sp>
    </p:spTree>
    <p:extLst>
      <p:ext uri="{BB962C8B-B14F-4D97-AF65-F5344CB8AC3E}">
        <p14:creationId xmlns:p14="http://schemas.microsoft.com/office/powerpoint/2010/main" val="970071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wmf"/><Relationship Id="rId13" Type="http://schemas.openxmlformats.org/officeDocument/2006/relationships/image" Target="../media/image9.png"/><Relationship Id="rId3" Type="http://schemas.openxmlformats.org/officeDocument/2006/relationships/notesSlide" Target="../notesSlides/notesSlide1.xml"/><Relationship Id="rId7" Type="http://schemas.openxmlformats.org/officeDocument/2006/relationships/oleObject" Target="../embeddings/oleObject1.bin"/><Relationship Id="rId12" Type="http://schemas.openxmlformats.org/officeDocument/2006/relationships/image" Target="../media/image8.png"/><Relationship Id="rId17" Type="http://schemas.openxmlformats.org/officeDocument/2006/relationships/image" Target="../media/image13.jpeg"/><Relationship Id="rId2" Type="http://schemas.openxmlformats.org/officeDocument/2006/relationships/slideLayout" Target="../slideLayouts/slideLayout1.xml"/><Relationship Id="rId16" Type="http://schemas.openxmlformats.org/officeDocument/2006/relationships/image" Target="../media/image12.png"/><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image" Target="../media/image2.jpg"/><Relationship Id="rId9" Type="http://schemas.openxmlformats.org/officeDocument/2006/relationships/image" Target="../media/image5.png"/><Relationship Id="rId1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14.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46203"/>
            <a:lum/>
          </a:blip>
          <a:srcRect/>
          <a:stretch>
            <a:fillRect t="-21000" b="-21000"/>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A7EB3A-5B5D-7EB8-69DE-2A36B73B302B}"/>
              </a:ext>
            </a:extLst>
          </p:cNvPr>
          <p:cNvSpPr txBox="1"/>
          <p:nvPr/>
        </p:nvSpPr>
        <p:spPr>
          <a:xfrm>
            <a:off x="1553042" y="136958"/>
            <a:ext cx="6423895" cy="646331"/>
          </a:xfrm>
          <a:prstGeom prst="rect">
            <a:avLst/>
          </a:prstGeom>
          <a:solidFill>
            <a:schemeClr val="accent1">
              <a:lumMod val="75000"/>
            </a:schemeClr>
          </a:solidFill>
        </p:spPr>
        <p:txBody>
          <a:bodyPr wrap="square" rtlCol="0">
            <a:spAutoFit/>
          </a:bodyPr>
          <a:lstStyle/>
          <a:p>
            <a:pPr algn="ctr"/>
            <a:r>
              <a:rPr lang="en-GB" b="1" dirty="0" smtClean="0">
                <a:solidFill>
                  <a:schemeClr val="bg1"/>
                </a:solidFill>
                <a:latin typeface="Century Gothic" panose="020F0502020204030204" pitchFamily="34" charset="0"/>
              </a:rPr>
              <a:t>Great women pioneers Mary </a:t>
            </a:r>
            <a:r>
              <a:rPr lang="en-GB" b="1" dirty="0" err="1" smtClean="0">
                <a:solidFill>
                  <a:schemeClr val="bg1"/>
                </a:solidFill>
                <a:latin typeface="Century Gothic" panose="020F0502020204030204" pitchFamily="34" charset="0"/>
              </a:rPr>
              <a:t>Seacole</a:t>
            </a:r>
            <a:r>
              <a:rPr lang="en-GB" b="1" dirty="0" smtClean="0">
                <a:solidFill>
                  <a:schemeClr val="bg1"/>
                </a:solidFill>
                <a:latin typeface="Century Gothic" panose="020F0502020204030204" pitchFamily="34" charset="0"/>
              </a:rPr>
              <a:t> and Florence Nightingale  Knowledge Organiser </a:t>
            </a:r>
            <a:r>
              <a:rPr lang="en-GB" b="1" dirty="0">
                <a:solidFill>
                  <a:schemeClr val="bg1"/>
                </a:solidFill>
                <a:latin typeface="Century Gothic" panose="020F0502020204030204" pitchFamily="34" charset="0"/>
              </a:rPr>
              <a:t>Y1&amp;2 Term </a:t>
            </a:r>
            <a:r>
              <a:rPr lang="en-GB" b="1" dirty="0" smtClean="0">
                <a:solidFill>
                  <a:schemeClr val="bg1"/>
                </a:solidFill>
                <a:latin typeface="Century Gothic" panose="020F0502020204030204" pitchFamily="34" charset="0"/>
              </a:rPr>
              <a:t>4</a:t>
            </a:r>
            <a:endParaRPr lang="en-US" b="1" dirty="0">
              <a:solidFill>
                <a:schemeClr val="bg1"/>
              </a:solidFill>
              <a:latin typeface="Century Gothic" panose="020F0502020204030204" pitchFamily="34" charset="0"/>
            </a:endParaRPr>
          </a:p>
        </p:txBody>
      </p:sp>
      <p:sp>
        <p:nvSpPr>
          <p:cNvPr id="11" name="TextBox 10">
            <a:extLst>
              <a:ext uri="{FF2B5EF4-FFF2-40B4-BE49-F238E27FC236}">
                <a16:creationId xmlns:a16="http://schemas.microsoft.com/office/drawing/2014/main" id="{E0A8C247-9746-96C3-2938-F9AAE3065F85}"/>
              </a:ext>
            </a:extLst>
          </p:cNvPr>
          <p:cNvSpPr txBox="1"/>
          <p:nvPr/>
        </p:nvSpPr>
        <p:spPr>
          <a:xfrm>
            <a:off x="2819600" y="-2193197"/>
            <a:ext cx="103629" cy="191579"/>
          </a:xfrm>
          <a:prstGeom prst="rect">
            <a:avLst/>
          </a:prstGeom>
          <a:noFill/>
        </p:spPr>
        <p:txBody>
          <a:bodyPr wrap="square" rtlCol="0">
            <a:spAutoFit/>
          </a:bodyPr>
          <a:lstStyle/>
          <a:p>
            <a:pPr algn="l"/>
            <a:endParaRPr lang="en-US" dirty="0"/>
          </a:p>
        </p:txBody>
      </p:sp>
      <p:graphicFrame>
        <p:nvGraphicFramePr>
          <p:cNvPr id="15" name="Table 15">
            <a:extLst>
              <a:ext uri="{FF2B5EF4-FFF2-40B4-BE49-F238E27FC236}">
                <a16:creationId xmlns:a16="http://schemas.microsoft.com/office/drawing/2014/main" id="{D23FC306-FBF0-18DB-31D0-B39C510F7339}"/>
              </a:ext>
            </a:extLst>
          </p:cNvPr>
          <p:cNvGraphicFramePr>
            <a:graphicFrameLocks noGrp="1"/>
          </p:cNvGraphicFramePr>
          <p:nvPr>
            <p:extLst>
              <p:ext uri="{D42A27DB-BD31-4B8C-83A1-F6EECF244321}">
                <p14:modId xmlns:p14="http://schemas.microsoft.com/office/powerpoint/2010/main" val="1638323092"/>
              </p:ext>
            </p:extLst>
          </p:nvPr>
        </p:nvGraphicFramePr>
        <p:xfrm>
          <a:off x="191977" y="987883"/>
          <a:ext cx="3316422" cy="5809976"/>
        </p:xfrm>
        <a:graphic>
          <a:graphicData uri="http://schemas.openxmlformats.org/drawingml/2006/table">
            <a:tbl>
              <a:tblPr firstRow="1" bandRow="1" bandCol="1">
                <a:tableStyleId>{FABFCF23-3B69-468F-B69F-88F6DE6A72F2}</a:tableStyleId>
              </a:tblPr>
              <a:tblGrid>
                <a:gridCol w="3316422">
                  <a:extLst>
                    <a:ext uri="{9D8B030D-6E8A-4147-A177-3AD203B41FA5}">
                      <a16:colId xmlns:a16="http://schemas.microsoft.com/office/drawing/2014/main" val="2252701975"/>
                    </a:ext>
                  </a:extLst>
                </a:gridCol>
              </a:tblGrid>
              <a:tr h="597896">
                <a:tc>
                  <a:txBody>
                    <a:bodyPr/>
                    <a:lstStyle/>
                    <a:p>
                      <a:pPr algn="ctr"/>
                      <a:r>
                        <a:rPr lang="en-GB" sz="1600" dirty="0" smtClean="0"/>
                        <a:t>Key Knowledge</a:t>
                      </a:r>
                      <a:r>
                        <a:rPr lang="en-GB" dirty="0" smtClean="0"/>
                        <a:t> </a:t>
                      </a:r>
                      <a:endParaRPr lang="en-US" dirty="0"/>
                    </a:p>
                  </a:txBody>
                  <a:tcPr>
                    <a:solidFill>
                      <a:schemeClr val="accent1">
                        <a:lumMod val="75000"/>
                      </a:schemeClr>
                    </a:solidFill>
                  </a:tcPr>
                </a:tc>
                <a:extLst>
                  <a:ext uri="{0D108BD9-81ED-4DB2-BD59-A6C34878D82A}">
                    <a16:rowId xmlns:a16="http://schemas.microsoft.com/office/drawing/2014/main" val="866030784"/>
                  </a:ext>
                </a:extLst>
              </a:tr>
              <a:tr h="4771261">
                <a:tc>
                  <a:txBody>
                    <a:bodyPr/>
                    <a:lstStyle/>
                    <a:p>
                      <a:pPr marL="0" indent="0">
                        <a:buFont typeface="Arial" panose="020B0604020202020204" pitchFamily="34" charset="0"/>
                        <a:buNone/>
                      </a:pPr>
                      <a:r>
                        <a:rPr lang="en-GB" sz="1200" b="1" dirty="0" smtClean="0">
                          <a:solidFill>
                            <a:srgbClr val="0070C0"/>
                          </a:solidFill>
                        </a:rPr>
                        <a:t>History</a:t>
                      </a:r>
                    </a:p>
                    <a:p>
                      <a:pPr marL="171450" indent="-171450">
                        <a:buFont typeface="Arial" panose="020B0604020202020204" pitchFamily="34" charset="0"/>
                        <a:buChar char="•"/>
                      </a:pPr>
                      <a:r>
                        <a:rPr lang="en-GB" sz="1200" b="0" dirty="0" smtClean="0">
                          <a:solidFill>
                            <a:schemeClr val="tx1"/>
                          </a:solidFill>
                        </a:rPr>
                        <a:t>Florence Nightingale</a:t>
                      </a:r>
                      <a:r>
                        <a:rPr lang="en-GB" sz="1200" b="0" baseline="0" dirty="0" smtClean="0">
                          <a:solidFill>
                            <a:schemeClr val="tx1"/>
                          </a:solidFill>
                        </a:rPr>
                        <a:t> and Mary </a:t>
                      </a:r>
                      <a:r>
                        <a:rPr lang="en-GB" sz="1200" b="0" baseline="0" dirty="0" err="1" smtClean="0">
                          <a:solidFill>
                            <a:schemeClr val="tx1"/>
                          </a:solidFill>
                        </a:rPr>
                        <a:t>Seacole</a:t>
                      </a:r>
                      <a:r>
                        <a:rPr lang="en-GB" sz="1200" b="0" baseline="0" dirty="0" smtClean="0">
                          <a:solidFill>
                            <a:schemeClr val="tx1"/>
                          </a:solidFill>
                        </a:rPr>
                        <a:t> both went to the Crimean War to nurse soldiers.</a:t>
                      </a:r>
                    </a:p>
                    <a:p>
                      <a:pPr marL="171450" indent="-171450">
                        <a:buFont typeface="Arial" panose="020B0604020202020204" pitchFamily="34" charset="0"/>
                        <a:buChar char="•"/>
                      </a:pPr>
                      <a:r>
                        <a:rPr lang="en-GB" sz="1200" b="0" baseline="0" dirty="0" smtClean="0">
                          <a:solidFill>
                            <a:schemeClr val="tx1"/>
                          </a:solidFill>
                        </a:rPr>
                        <a:t>They both lived in Victorian Times.</a:t>
                      </a:r>
                    </a:p>
                    <a:p>
                      <a:pPr marL="171450" indent="-171450">
                        <a:buFont typeface="Arial" panose="020B0604020202020204" pitchFamily="34" charset="0"/>
                        <a:buChar char="•"/>
                      </a:pPr>
                      <a:r>
                        <a:rPr lang="en-GB" sz="1200" dirty="0" smtClean="0"/>
                        <a:t>In 1866 Mary</a:t>
                      </a:r>
                      <a:r>
                        <a:rPr lang="en-GB" sz="1200" baseline="0" dirty="0" smtClean="0"/>
                        <a:t> </a:t>
                      </a:r>
                      <a:r>
                        <a:rPr lang="en-GB" sz="1200" baseline="0" dirty="0" err="1" smtClean="0"/>
                        <a:t>Seacole</a:t>
                      </a:r>
                      <a:r>
                        <a:rPr lang="en-GB" sz="1200" dirty="0" smtClean="0"/>
                        <a:t> set off to the Crimea on a ship stocked with medical supplies,</a:t>
                      </a:r>
                      <a:r>
                        <a:rPr lang="en-GB" sz="1200" baseline="0" dirty="0" smtClean="0"/>
                        <a:t> the British Government wouldn’t pay for her to go so she used her own money.</a:t>
                      </a:r>
                    </a:p>
                    <a:p>
                      <a:pPr marL="171450" indent="-171450">
                        <a:buFont typeface="Arial" panose="020B0604020202020204" pitchFamily="34" charset="0"/>
                        <a:buChar char="•"/>
                      </a:pPr>
                      <a:r>
                        <a:rPr lang="en-GB" sz="1200" dirty="0" smtClean="0"/>
                        <a:t>She opened a “British Hotel” near to the battlefields,</a:t>
                      </a:r>
                      <a:r>
                        <a:rPr lang="en-GB" sz="1200" baseline="0" dirty="0" smtClean="0"/>
                        <a:t> </a:t>
                      </a:r>
                      <a:r>
                        <a:rPr lang="en-GB" sz="1200" dirty="0" smtClean="0"/>
                        <a:t>soldiers could rest and buy hot food, drinks and equipment. </a:t>
                      </a:r>
                    </a:p>
                    <a:p>
                      <a:pPr marL="171450" indent="-171450">
                        <a:buFont typeface="Arial" panose="020B0604020202020204" pitchFamily="34" charset="0"/>
                        <a:buChar char="•"/>
                      </a:pPr>
                      <a:r>
                        <a:rPr lang="en-GB" sz="1200" dirty="0" smtClean="0"/>
                        <a:t>She received medals from governments in different countries. </a:t>
                      </a:r>
                    </a:p>
                    <a:p>
                      <a:pPr marL="171450" indent="-171450">
                        <a:buFont typeface="Arial" panose="020B0604020202020204" pitchFamily="34" charset="0"/>
                        <a:buChar char="•"/>
                      </a:pPr>
                      <a:r>
                        <a:rPr lang="en-GB" sz="1200" dirty="0" smtClean="0"/>
                        <a:t>Mary so was caring, she became known amongst the soldiers as “Mother </a:t>
                      </a:r>
                      <a:r>
                        <a:rPr lang="en-GB" sz="1200" dirty="0" err="1" smtClean="0"/>
                        <a:t>Seacole</a:t>
                      </a:r>
                      <a:r>
                        <a:rPr lang="en-GB" sz="1200" dirty="0" smtClean="0"/>
                        <a:t>”. </a:t>
                      </a:r>
                    </a:p>
                    <a:p>
                      <a:pPr marL="171450" indent="-171450">
                        <a:buFont typeface="Arial" panose="020B0604020202020204" pitchFamily="34" charset="0"/>
                        <a:buChar char="•"/>
                      </a:pPr>
                      <a:r>
                        <a:rPr lang="en-GB" sz="1200" dirty="0" smtClean="0"/>
                        <a:t>The soldiers called Florence</a:t>
                      </a:r>
                      <a:r>
                        <a:rPr lang="en-GB" sz="1200" baseline="0" dirty="0" smtClean="0"/>
                        <a:t> Nightingale</a:t>
                      </a:r>
                      <a:r>
                        <a:rPr lang="en-GB" sz="1200" dirty="0" smtClean="0"/>
                        <a:t> ‘The lady with the lamp’ because she walked around the wards at night with a lantern. </a:t>
                      </a:r>
                    </a:p>
                    <a:p>
                      <a:pPr marL="171450" indent="-171450">
                        <a:buFont typeface="Arial" panose="020B0604020202020204" pitchFamily="34" charset="0"/>
                        <a:buChar char="•"/>
                      </a:pPr>
                      <a:r>
                        <a:rPr lang="en-GB" sz="1200" dirty="0" smtClean="0"/>
                        <a:t>Florence spent her life trying to make hospitals better places for everybody. </a:t>
                      </a:r>
                    </a:p>
                    <a:p>
                      <a:pPr marL="171450" indent="-171450">
                        <a:buFont typeface="Arial" panose="020B0604020202020204" pitchFamily="34" charset="0"/>
                        <a:buChar char="•"/>
                      </a:pPr>
                      <a:r>
                        <a:rPr lang="en-GB" sz="1200" dirty="0" smtClean="0"/>
                        <a:t>The Nightingale Fund was established for the training of nurses</a:t>
                      </a:r>
                      <a:r>
                        <a:rPr lang="en-GB" sz="1200" baseline="0" dirty="0" smtClean="0"/>
                        <a:t> at St Thomas’ Hospital London.</a:t>
                      </a:r>
                      <a:endParaRPr lang="en-GB" sz="1200" dirty="0" smtClean="0"/>
                    </a:p>
                    <a:p>
                      <a:pPr marL="171450" indent="-171450">
                        <a:buFont typeface="Arial" panose="020B0604020202020204" pitchFamily="34" charset="0"/>
                        <a:buChar char="•"/>
                      </a:pPr>
                      <a:r>
                        <a:rPr lang="en-GB" sz="1200" dirty="0" smtClean="0"/>
                        <a:t>Florence ‘changed the world’ by changing how sick people were cared for across Britain and the world. </a:t>
                      </a:r>
                    </a:p>
                    <a:p>
                      <a:pPr marL="171450" indent="-171450">
                        <a:buFont typeface="Arial" panose="020B0604020202020204" pitchFamily="34" charset="0"/>
                        <a:buChar char="•"/>
                      </a:pPr>
                      <a:r>
                        <a:rPr lang="en-GB" sz="1200" dirty="0" smtClean="0"/>
                        <a:t>She was awarded the Royal Red Cross by Queen Victoria in 1883</a:t>
                      </a:r>
                      <a:endParaRPr lang="en-GB" sz="1200" b="0" dirty="0" smtClean="0">
                        <a:solidFill>
                          <a:schemeClr val="tx1"/>
                        </a:solidFill>
                      </a:endParaRPr>
                    </a:p>
                  </a:txBody>
                  <a:tcPr/>
                </a:tc>
                <a:extLst>
                  <a:ext uri="{0D108BD9-81ED-4DB2-BD59-A6C34878D82A}">
                    <a16:rowId xmlns:a16="http://schemas.microsoft.com/office/drawing/2014/main" val="3568527436"/>
                  </a:ext>
                </a:extLst>
              </a:tr>
            </a:tbl>
          </a:graphicData>
        </a:graphic>
      </p:graphicFrame>
      <p:pic>
        <p:nvPicPr>
          <p:cNvPr id="18" name="Picture 17" descr="/var/folders/vg/dysvlmrd141gyh1tfgrkz5qw0000gn/T/com.microsoft.Word/Content.MSO/16611076.tmp">
            <a:extLst>
              <a:ext uri="{FF2B5EF4-FFF2-40B4-BE49-F238E27FC236}">
                <a16:creationId xmlns:a16="http://schemas.microsoft.com/office/drawing/2014/main" id="{620322D0-FFFA-1F3B-89EB-DDA3B56743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220" y="37703"/>
            <a:ext cx="1143292" cy="1143292"/>
          </a:xfrm>
          <a:prstGeom prst="rect">
            <a:avLst/>
          </a:prstGeom>
        </p:spPr>
      </p:pic>
      <p:graphicFrame>
        <p:nvGraphicFramePr>
          <p:cNvPr id="21" name="Table 21">
            <a:extLst>
              <a:ext uri="{FF2B5EF4-FFF2-40B4-BE49-F238E27FC236}">
                <a16:creationId xmlns:a16="http://schemas.microsoft.com/office/drawing/2014/main" id="{1E14F65E-7AD6-268C-7A3F-79483AD09A51}"/>
              </a:ext>
            </a:extLst>
          </p:cNvPr>
          <p:cNvGraphicFramePr>
            <a:graphicFrameLocks noGrp="1"/>
          </p:cNvGraphicFramePr>
          <p:nvPr>
            <p:extLst>
              <p:ext uri="{D42A27DB-BD31-4B8C-83A1-F6EECF244321}">
                <p14:modId xmlns:p14="http://schemas.microsoft.com/office/powerpoint/2010/main" val="2591474151"/>
              </p:ext>
            </p:extLst>
          </p:nvPr>
        </p:nvGraphicFramePr>
        <p:xfrm>
          <a:off x="7291546" y="3976290"/>
          <a:ext cx="4687054" cy="2621280"/>
        </p:xfrm>
        <a:graphic>
          <a:graphicData uri="http://schemas.openxmlformats.org/drawingml/2006/table">
            <a:tbl>
              <a:tblPr firstRow="1" bandRow="1">
                <a:tableStyleId>{22838BEF-8BB2-4498-84A7-C5851F593DF1}</a:tableStyleId>
              </a:tblPr>
              <a:tblGrid>
                <a:gridCol w="2267058">
                  <a:extLst>
                    <a:ext uri="{9D8B030D-6E8A-4147-A177-3AD203B41FA5}">
                      <a16:colId xmlns:a16="http://schemas.microsoft.com/office/drawing/2014/main" val="1358978135"/>
                    </a:ext>
                  </a:extLst>
                </a:gridCol>
                <a:gridCol w="2419996">
                  <a:extLst>
                    <a:ext uri="{9D8B030D-6E8A-4147-A177-3AD203B41FA5}">
                      <a16:colId xmlns:a16="http://schemas.microsoft.com/office/drawing/2014/main" val="3590121348"/>
                    </a:ext>
                  </a:extLst>
                </a:gridCol>
              </a:tblGrid>
              <a:tr h="241666">
                <a:tc>
                  <a:txBody>
                    <a:bodyPr/>
                    <a:lstStyle/>
                    <a:p>
                      <a:pPr algn="ctr"/>
                      <a:r>
                        <a:rPr lang="en-GB" sz="1600" dirty="0">
                          <a:solidFill>
                            <a:schemeClr val="bg1"/>
                          </a:solidFill>
                        </a:rPr>
                        <a:t>Prior Learning</a:t>
                      </a:r>
                      <a:endParaRPr lang="en-US" sz="1600" dirty="0">
                        <a:solidFill>
                          <a:schemeClr val="bg1"/>
                        </a:solidFill>
                      </a:endParaRPr>
                    </a:p>
                  </a:txBody>
                  <a:tcPr>
                    <a:solidFill>
                      <a:schemeClr val="accent1">
                        <a:lumMod val="75000"/>
                      </a:schemeClr>
                    </a:solidFill>
                  </a:tcPr>
                </a:tc>
                <a:tc>
                  <a:txBody>
                    <a:bodyPr/>
                    <a:lstStyle/>
                    <a:p>
                      <a:pPr algn="ctr"/>
                      <a:r>
                        <a:rPr lang="en-GB" sz="1600" dirty="0">
                          <a:solidFill>
                            <a:schemeClr val="bg1"/>
                          </a:solidFill>
                        </a:rPr>
                        <a:t>Preparing for the Future</a:t>
                      </a:r>
                      <a:endParaRPr lang="en-US" sz="1600" dirty="0">
                        <a:solidFill>
                          <a:schemeClr val="bg1"/>
                        </a:solidFill>
                      </a:endParaRPr>
                    </a:p>
                  </a:txBody>
                  <a:tcPr>
                    <a:solidFill>
                      <a:schemeClr val="accent1">
                        <a:lumMod val="75000"/>
                      </a:schemeClr>
                    </a:solidFill>
                  </a:tcPr>
                </a:tc>
                <a:extLst>
                  <a:ext uri="{0D108BD9-81ED-4DB2-BD59-A6C34878D82A}">
                    <a16:rowId xmlns:a16="http://schemas.microsoft.com/office/drawing/2014/main" val="654988077"/>
                  </a:ext>
                </a:extLst>
              </a:tr>
              <a:tr h="2070178">
                <a:tc>
                  <a:txBody>
                    <a:bodyPr/>
                    <a:lstStyle/>
                    <a:p>
                      <a:pPr marL="0" indent="0" rtl="0" fontAlgn="base">
                        <a:buFont typeface="Arial" panose="020B0604020202020204" pitchFamily="34" charset="0"/>
                        <a:buNone/>
                      </a:pPr>
                      <a:r>
                        <a:rPr lang="en-GB" sz="1200" b="1" dirty="0" smtClean="0">
                          <a:solidFill>
                            <a:srgbClr val="0070C0"/>
                          </a:solidFill>
                        </a:rPr>
                        <a:t>History</a:t>
                      </a:r>
                    </a:p>
                    <a:p>
                      <a:pPr marL="171450" indent="-171450" rtl="0" fontAlgn="base">
                        <a:buFont typeface="Arial" panose="020B0604020202020204" pitchFamily="34" charset="0"/>
                        <a:buChar char="•"/>
                      </a:pPr>
                      <a:r>
                        <a:rPr lang="en-GB" sz="1200" dirty="0" smtClean="0"/>
                        <a:t>Know events</a:t>
                      </a:r>
                      <a:r>
                        <a:rPr lang="en-GB" sz="1200" baseline="0" dirty="0" smtClean="0"/>
                        <a:t> happened in the past a long time ago.</a:t>
                      </a:r>
                    </a:p>
                    <a:p>
                      <a:pPr marL="171450" indent="-171450" rtl="0" fontAlgn="base">
                        <a:buFont typeface="Arial" panose="020B0604020202020204" pitchFamily="34" charset="0"/>
                        <a:buChar char="•"/>
                      </a:pPr>
                      <a:r>
                        <a:rPr lang="en-GB" sz="1200" dirty="0" smtClean="0"/>
                        <a:t>Know some similarities and differences between things in the past and now, drawing on experiences. </a:t>
                      </a:r>
                    </a:p>
                    <a:p>
                      <a:pPr marL="171450" indent="-171450" rtl="0" fontAlgn="base">
                        <a:buFont typeface="Arial" panose="020B0604020202020204" pitchFamily="34" charset="0"/>
                        <a:buChar char="•"/>
                      </a:pPr>
                      <a:r>
                        <a:rPr lang="en-GB" sz="1200" dirty="0" smtClean="0"/>
                        <a:t>Understand the past through stories and</a:t>
                      </a:r>
                      <a:r>
                        <a:rPr lang="en-GB" sz="1200" baseline="0" dirty="0" smtClean="0"/>
                        <a:t> </a:t>
                      </a:r>
                      <a:r>
                        <a:rPr lang="en-GB" sz="1200" dirty="0" smtClean="0"/>
                        <a:t>books.</a:t>
                      </a:r>
                    </a:p>
                    <a:p>
                      <a:pPr marL="171450" indent="-171450" rtl="0" fontAlgn="base">
                        <a:buFont typeface="Arial" panose="020B0604020202020204" pitchFamily="34" charset="0"/>
                        <a:buChar char="•"/>
                      </a:pPr>
                      <a:r>
                        <a:rPr lang="en-GB" sz="1200" dirty="0" smtClean="0"/>
                        <a:t>Know about people who help us.</a:t>
                      </a:r>
                      <a:endParaRPr lang="en-GB" sz="1200" dirty="0"/>
                    </a:p>
                  </a:txBody>
                  <a:tcPr>
                    <a:solidFill>
                      <a:schemeClr val="accent1">
                        <a:lumMod val="20000"/>
                        <a:lumOff val="80000"/>
                      </a:schemeClr>
                    </a:solidFill>
                  </a:tcPr>
                </a:tc>
                <a:tc>
                  <a:txBody>
                    <a:bodyPr/>
                    <a:lstStyle/>
                    <a:p>
                      <a:pPr marL="0" indent="0" rtl="0" fontAlgn="base">
                        <a:buFont typeface="Arial" panose="020B0604020202020204" pitchFamily="34" charset="0"/>
                        <a:buNone/>
                      </a:pPr>
                      <a:r>
                        <a:rPr lang="en-GB" sz="1200" b="1" i="0" kern="1200" dirty="0" smtClean="0">
                          <a:solidFill>
                            <a:srgbClr val="0070C0"/>
                          </a:solidFill>
                          <a:effectLst/>
                          <a:latin typeface="+mn-lt"/>
                          <a:ea typeface="+mn-ea"/>
                          <a:cs typeface="+mn-cs"/>
                        </a:rPr>
                        <a:t>History</a:t>
                      </a:r>
                    </a:p>
                    <a:p>
                      <a:pPr marL="171450" indent="-171450" rtl="0" fontAlgn="base">
                        <a:buFont typeface="Arial" panose="020B0604020202020204" pitchFamily="34" charset="0"/>
                        <a:buChar char="•"/>
                      </a:pPr>
                      <a:r>
                        <a:rPr lang="en-GB" sz="1200" dirty="0" smtClean="0"/>
                        <a:t>Develop a chronologically secure knowledge and understanding of British, local and world history.</a:t>
                      </a:r>
                    </a:p>
                    <a:p>
                      <a:pPr marL="171450" indent="-171450" rtl="0" fontAlgn="base">
                        <a:buFont typeface="Arial" panose="020B0604020202020204" pitchFamily="34" charset="0"/>
                        <a:buChar char="•"/>
                      </a:pPr>
                      <a:r>
                        <a:rPr lang="en-GB" sz="1200" dirty="0" smtClean="0"/>
                        <a:t>Note connections, contrasts and trends over time and develop the appropriate use of historical terms.</a:t>
                      </a:r>
                    </a:p>
                    <a:p>
                      <a:pPr marL="171450" indent="-171450" rtl="0" fontAlgn="base">
                        <a:buFont typeface="Arial" panose="020B0604020202020204" pitchFamily="34" charset="0"/>
                        <a:buChar char="•"/>
                      </a:pPr>
                      <a:r>
                        <a:rPr lang="en-GB" sz="1200" dirty="0" smtClean="0"/>
                        <a:t>Devise historically valid questions about change, cause, similarity and difference, and significance. </a:t>
                      </a:r>
                      <a:endParaRPr lang="en-GB" sz="1200" b="1" i="0" kern="1200" dirty="0" smtClean="0">
                        <a:solidFill>
                          <a:srgbClr val="0070C0"/>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771662387"/>
                  </a:ext>
                </a:extLst>
              </a:tr>
            </a:tbl>
          </a:graphicData>
        </a:graphic>
      </p:graphicFrame>
      <p:pic>
        <p:nvPicPr>
          <p:cNvPr id="27" name="Picture 27">
            <a:extLst>
              <a:ext uri="{FF2B5EF4-FFF2-40B4-BE49-F238E27FC236}">
                <a16:creationId xmlns:a16="http://schemas.microsoft.com/office/drawing/2014/main" id="{CEC86652-C5D0-16C6-4845-214E8E9656BA}"/>
              </a:ext>
            </a:extLst>
          </p:cNvPr>
          <p:cNvPicPr>
            <a:picLocks noChangeAspect="1"/>
          </p:cNvPicPr>
          <p:nvPr/>
        </p:nvPicPr>
        <p:blipFill rotWithShape="1">
          <a:blip r:embed="rId6">
            <a:extLst>
              <a:ext uri="{28A0092B-C50C-407E-A947-70E740481C1C}">
                <a14:useLocalDpi xmlns:a14="http://schemas.microsoft.com/office/drawing/2010/main" val="0"/>
              </a:ext>
            </a:extLst>
          </a:blip>
          <a:srcRect l="16914" t="6508" r="15887" b="15504"/>
          <a:stretch/>
        </p:blipFill>
        <p:spPr>
          <a:xfrm rot="183640">
            <a:off x="3223428" y="113618"/>
            <a:ext cx="4430379" cy="6530852"/>
          </a:xfrm>
          <a:prstGeom prst="rect">
            <a:avLst/>
          </a:prstGeom>
        </p:spPr>
      </p:pic>
      <p:sp>
        <p:nvSpPr>
          <p:cNvPr id="28" name="TextBox 27">
            <a:extLst>
              <a:ext uri="{FF2B5EF4-FFF2-40B4-BE49-F238E27FC236}">
                <a16:creationId xmlns:a16="http://schemas.microsoft.com/office/drawing/2014/main" id="{FF4E2B29-4372-C120-FD7B-8DA36BEDAF49}"/>
              </a:ext>
            </a:extLst>
          </p:cNvPr>
          <p:cNvSpPr txBox="1"/>
          <p:nvPr/>
        </p:nvSpPr>
        <p:spPr>
          <a:xfrm>
            <a:off x="3784447" y="1283726"/>
            <a:ext cx="3308344" cy="4924425"/>
          </a:xfrm>
          <a:prstGeom prst="rect">
            <a:avLst/>
          </a:prstGeom>
          <a:noFill/>
        </p:spPr>
        <p:txBody>
          <a:bodyPr wrap="square" rtlCol="0">
            <a:spAutoFit/>
          </a:bodyPr>
          <a:lstStyle/>
          <a:p>
            <a:pPr algn="ctr"/>
            <a:r>
              <a:rPr lang="en-GB" sz="1200" b="1" dirty="0"/>
              <a:t>Key Vocabulary</a:t>
            </a:r>
            <a:r>
              <a:rPr lang="en-GB" sz="1200" b="1" dirty="0">
                <a:solidFill>
                  <a:schemeClr val="bg1"/>
                </a:solidFill>
              </a:rPr>
              <a:t> </a:t>
            </a:r>
            <a:endParaRPr lang="en-GB" sz="1200" b="1" dirty="0" smtClean="0">
              <a:solidFill>
                <a:schemeClr val="bg1"/>
              </a:solidFill>
            </a:endParaRPr>
          </a:p>
          <a:p>
            <a:r>
              <a:rPr lang="en-GB" sz="1400" b="1" u="sng" dirty="0" smtClean="0">
                <a:solidFill>
                  <a:srgbClr val="0070C0"/>
                </a:solidFill>
              </a:rPr>
              <a:t>History</a:t>
            </a:r>
          </a:p>
          <a:p>
            <a:r>
              <a:rPr lang="en-GB" sz="1200" b="1" dirty="0" smtClean="0">
                <a:solidFill>
                  <a:srgbClr val="0070C0"/>
                </a:solidFill>
              </a:rPr>
              <a:t>Victorian times:  </a:t>
            </a:r>
            <a:r>
              <a:rPr lang="en-GB" sz="1200" dirty="0" smtClean="0"/>
              <a:t>The time between 1837 and 1901, when Queen Victoria was the queen of England.</a:t>
            </a:r>
          </a:p>
          <a:p>
            <a:r>
              <a:rPr lang="en-GB" sz="1200" b="1" dirty="0" smtClean="0">
                <a:solidFill>
                  <a:srgbClr val="0070C0"/>
                </a:solidFill>
              </a:rPr>
              <a:t>The Crimean War: </a:t>
            </a:r>
            <a:r>
              <a:rPr lang="en-GB" sz="1200" dirty="0" smtClean="0"/>
              <a:t>A war between Russia on one side and Britain, France and Turkey on the other.</a:t>
            </a:r>
          </a:p>
          <a:p>
            <a:r>
              <a:rPr lang="en-GB" sz="1200" b="1" dirty="0" smtClean="0">
                <a:solidFill>
                  <a:srgbClr val="0070C0"/>
                </a:solidFill>
              </a:rPr>
              <a:t>Soldier: </a:t>
            </a:r>
            <a:r>
              <a:rPr lang="en-GB" sz="1200" dirty="0" smtClean="0"/>
              <a:t>A person who fights in an army.</a:t>
            </a:r>
          </a:p>
          <a:p>
            <a:r>
              <a:rPr lang="en-GB" sz="1200" b="1" dirty="0" smtClean="0">
                <a:solidFill>
                  <a:srgbClr val="0070C0"/>
                </a:solidFill>
              </a:rPr>
              <a:t>Frontline: </a:t>
            </a:r>
            <a:r>
              <a:rPr lang="en-GB" sz="1200" dirty="0" smtClean="0"/>
              <a:t>The place where the worst fighting is happening during a war.</a:t>
            </a:r>
          </a:p>
          <a:p>
            <a:pPr lvl="0"/>
            <a:r>
              <a:rPr lang="en-GB" sz="1200" b="1" dirty="0">
                <a:solidFill>
                  <a:srgbClr val="0070C0"/>
                </a:solidFill>
              </a:rPr>
              <a:t>Nurse: </a:t>
            </a:r>
            <a:r>
              <a:rPr lang="en-GB" sz="1200" dirty="0">
                <a:solidFill>
                  <a:prstClr val="black"/>
                </a:solidFill>
              </a:rPr>
              <a:t>A person whose job is to care for people who are sick or injured</a:t>
            </a:r>
            <a:r>
              <a:rPr lang="en-GB" sz="1200" dirty="0" smtClean="0">
                <a:solidFill>
                  <a:prstClr val="black"/>
                </a:solidFill>
              </a:rPr>
              <a:t>.</a:t>
            </a:r>
          </a:p>
          <a:p>
            <a:r>
              <a:rPr lang="en-GB" sz="1200" b="1" dirty="0">
                <a:solidFill>
                  <a:srgbClr val="0070C0"/>
                </a:solidFill>
              </a:rPr>
              <a:t>Patient: </a:t>
            </a:r>
            <a:r>
              <a:rPr lang="en-GB" sz="1200" dirty="0"/>
              <a:t>A person who is ill in hospital</a:t>
            </a:r>
            <a:r>
              <a:rPr lang="en-GB" sz="1200" dirty="0" smtClean="0"/>
              <a:t>.</a:t>
            </a:r>
          </a:p>
          <a:p>
            <a:r>
              <a:rPr lang="en-GB" sz="1200" b="1" dirty="0" smtClean="0">
                <a:solidFill>
                  <a:srgbClr val="0070C0"/>
                </a:solidFill>
              </a:rPr>
              <a:t>Infection: </a:t>
            </a:r>
            <a:r>
              <a:rPr lang="en-GB" sz="1200" dirty="0" smtClean="0"/>
              <a:t>An illness caused by spreading germs.</a:t>
            </a:r>
          </a:p>
          <a:p>
            <a:r>
              <a:rPr lang="en-GB" sz="1200" b="1" dirty="0" smtClean="0">
                <a:solidFill>
                  <a:srgbClr val="0070C0"/>
                </a:solidFill>
              </a:rPr>
              <a:t>Disease: </a:t>
            </a:r>
            <a:r>
              <a:rPr lang="en-GB" sz="1200" dirty="0" smtClean="0"/>
              <a:t>A condition that causes harm to the health of a person, animal or plant.</a:t>
            </a:r>
          </a:p>
          <a:p>
            <a:r>
              <a:rPr lang="en-GB" sz="1200" b="1" dirty="0" smtClean="0">
                <a:solidFill>
                  <a:srgbClr val="0070C0"/>
                </a:solidFill>
              </a:rPr>
              <a:t>Hygiene:</a:t>
            </a:r>
            <a:r>
              <a:rPr lang="en-GB" sz="1200" dirty="0" smtClean="0">
                <a:solidFill>
                  <a:srgbClr val="0070C0"/>
                </a:solidFill>
              </a:rPr>
              <a:t> </a:t>
            </a:r>
            <a:r>
              <a:rPr lang="en-GB" sz="1200" dirty="0" smtClean="0"/>
              <a:t>Keeping things clean.</a:t>
            </a:r>
          </a:p>
          <a:p>
            <a:r>
              <a:rPr lang="en-GB" sz="1200" b="1" dirty="0" smtClean="0">
                <a:solidFill>
                  <a:srgbClr val="0070C0"/>
                </a:solidFill>
              </a:rPr>
              <a:t>Health: </a:t>
            </a:r>
            <a:r>
              <a:rPr lang="en-GB" sz="1200" dirty="0" smtClean="0"/>
              <a:t>Keeping your body working at </a:t>
            </a:r>
            <a:r>
              <a:rPr lang="en-GB" sz="1200" dirty="0"/>
              <a:t>i</a:t>
            </a:r>
            <a:r>
              <a:rPr lang="en-GB" sz="1200" dirty="0" smtClean="0"/>
              <a:t>t’s best.</a:t>
            </a:r>
          </a:p>
          <a:p>
            <a:r>
              <a:rPr lang="en-GB" sz="1200" b="1" dirty="0" smtClean="0">
                <a:solidFill>
                  <a:srgbClr val="0070C0"/>
                </a:solidFill>
              </a:rPr>
              <a:t>Exercise: </a:t>
            </a:r>
            <a:r>
              <a:rPr lang="en-GB" sz="1200" dirty="0" smtClean="0"/>
              <a:t>An activity requiring physical effort, which makes your heart work harder and  maintains health and fitness.</a:t>
            </a:r>
          </a:p>
          <a:p>
            <a:r>
              <a:rPr lang="en-GB" sz="1200" b="1" dirty="0" smtClean="0">
                <a:solidFill>
                  <a:srgbClr val="0070C0"/>
                </a:solidFill>
              </a:rPr>
              <a:t>The Red Cross</a:t>
            </a:r>
            <a:r>
              <a:rPr lang="en-GB" sz="1200" dirty="0" smtClean="0"/>
              <a:t>: An organisation that helps those affected by war, flood and disease.</a:t>
            </a:r>
          </a:p>
          <a:p>
            <a:r>
              <a:rPr lang="en-GB" sz="1200" b="1" dirty="0" smtClean="0">
                <a:solidFill>
                  <a:srgbClr val="0070C0"/>
                </a:solidFill>
              </a:rPr>
              <a:t>Inspire: </a:t>
            </a:r>
            <a:r>
              <a:rPr lang="en-GB" sz="1200" dirty="0" smtClean="0"/>
              <a:t>Something or someone who makes you want to do something.</a:t>
            </a:r>
          </a:p>
          <a:p>
            <a:endParaRPr lang="en-GB" sz="1200" b="1" dirty="0" smtClean="0">
              <a:solidFill>
                <a:srgbClr val="0070C0"/>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266444723"/>
              </p:ext>
            </p:extLst>
          </p:nvPr>
        </p:nvGraphicFramePr>
        <p:xfrm>
          <a:off x="1268857" y="7937"/>
          <a:ext cx="173779" cy="59532"/>
        </p:xfrm>
        <a:graphic>
          <a:graphicData uri="http://schemas.openxmlformats.org/presentationml/2006/ole">
            <mc:AlternateContent xmlns:mc="http://schemas.openxmlformats.org/markup-compatibility/2006">
              <mc:Choice xmlns:v="urn:schemas-microsoft-com:vml" Requires="v">
                <p:oleObj spid="_x0000_s1113" name="Packager Shell Object" showAsIcon="1" r:id="rId7" imgW="1432440" imgH="491040" progId="Package">
                  <p:embed/>
                </p:oleObj>
              </mc:Choice>
              <mc:Fallback>
                <p:oleObj name="Packager Shell Object" showAsIcon="1" r:id="rId7" imgW="1432440" imgH="491040" progId="Package">
                  <p:embed/>
                  <p:pic>
                    <p:nvPicPr>
                      <p:cNvPr id="0" name=""/>
                      <p:cNvPicPr/>
                      <p:nvPr/>
                    </p:nvPicPr>
                    <p:blipFill>
                      <a:blip r:embed="rId8"/>
                      <a:stretch>
                        <a:fillRect/>
                      </a:stretch>
                    </p:blipFill>
                    <p:spPr>
                      <a:xfrm>
                        <a:off x="1268857" y="7937"/>
                        <a:ext cx="173779" cy="59532"/>
                      </a:xfrm>
                      <a:prstGeom prst="rect">
                        <a:avLst/>
                      </a:prstGeom>
                    </p:spPr>
                  </p:pic>
                </p:oleObj>
              </mc:Fallback>
            </mc:AlternateContent>
          </a:graphicData>
        </a:graphic>
      </p:graphicFrame>
      <p:sp>
        <p:nvSpPr>
          <p:cNvPr id="14" name="AutoShape 15" descr="21 Facts on Barn Owl from Living with Bird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AutoShape 17" descr="21 Facts on Barn Owl from Living with Bird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AutoShape 19" descr="21 Facts on Barn Owl from Living with Bird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25" name="Table 15">
            <a:extLst>
              <a:ext uri="{FF2B5EF4-FFF2-40B4-BE49-F238E27FC236}">
                <a16:creationId xmlns:a16="http://schemas.microsoft.com/office/drawing/2014/main" id="{D23FC306-FBF0-18DB-31D0-B39C510F7339}"/>
              </a:ext>
            </a:extLst>
          </p:cNvPr>
          <p:cNvGraphicFramePr>
            <a:graphicFrameLocks noGrp="1"/>
          </p:cNvGraphicFramePr>
          <p:nvPr>
            <p:extLst>
              <p:ext uri="{D42A27DB-BD31-4B8C-83A1-F6EECF244321}">
                <p14:modId xmlns:p14="http://schemas.microsoft.com/office/powerpoint/2010/main" val="4279701364"/>
              </p:ext>
            </p:extLst>
          </p:nvPr>
        </p:nvGraphicFramePr>
        <p:xfrm>
          <a:off x="8036072" y="248288"/>
          <a:ext cx="3901884" cy="3521326"/>
        </p:xfrm>
        <a:graphic>
          <a:graphicData uri="http://schemas.openxmlformats.org/drawingml/2006/table">
            <a:tbl>
              <a:tblPr firstRow="1" bandRow="1" bandCol="1">
                <a:tableStyleId>{FABFCF23-3B69-468F-B69F-88F6DE6A72F2}</a:tableStyleId>
              </a:tblPr>
              <a:tblGrid>
                <a:gridCol w="3901884">
                  <a:extLst>
                    <a:ext uri="{9D8B030D-6E8A-4147-A177-3AD203B41FA5}">
                      <a16:colId xmlns:a16="http://schemas.microsoft.com/office/drawing/2014/main" val="2252701975"/>
                    </a:ext>
                  </a:extLst>
                </a:gridCol>
              </a:tblGrid>
              <a:tr h="391862">
                <a:tc>
                  <a:txBody>
                    <a:bodyPr/>
                    <a:lstStyle/>
                    <a:p>
                      <a:pPr algn="ctr"/>
                      <a:r>
                        <a:rPr lang="en-GB" sz="1600" dirty="0" smtClean="0"/>
                        <a:t>Key People</a:t>
                      </a:r>
                      <a:endParaRPr lang="en-US" dirty="0"/>
                    </a:p>
                  </a:txBody>
                  <a:tcPr>
                    <a:solidFill>
                      <a:schemeClr val="accent1">
                        <a:lumMod val="75000"/>
                      </a:schemeClr>
                    </a:solidFill>
                  </a:tcPr>
                </a:tc>
                <a:extLst>
                  <a:ext uri="{0D108BD9-81ED-4DB2-BD59-A6C34878D82A}">
                    <a16:rowId xmlns:a16="http://schemas.microsoft.com/office/drawing/2014/main" val="866030784"/>
                  </a:ext>
                </a:extLst>
              </a:tr>
              <a:tr h="3129464">
                <a:tc>
                  <a:txBody>
                    <a:bodyPr/>
                    <a:lstStyle/>
                    <a:p>
                      <a:pPr marL="0" indent="0">
                        <a:buFont typeface="Arial" panose="020B0604020202020204" pitchFamily="34" charset="0"/>
                        <a:buNone/>
                      </a:pPr>
                      <a:r>
                        <a:rPr lang="en-GB" sz="1400" b="1" dirty="0" smtClean="0"/>
                        <a:t>Mary</a:t>
                      </a:r>
                      <a:r>
                        <a:rPr lang="en-GB" sz="1400" b="1" baseline="0" dirty="0" smtClean="0"/>
                        <a:t> </a:t>
                      </a:r>
                      <a:r>
                        <a:rPr lang="en-GB" sz="1400" b="1" baseline="0" dirty="0" err="1" smtClean="0"/>
                        <a:t>Seacole</a:t>
                      </a:r>
                      <a:r>
                        <a:rPr lang="en-GB" sz="1400" b="1" baseline="0" dirty="0" smtClean="0"/>
                        <a:t>, born in Jamaica in 1805.</a:t>
                      </a:r>
                    </a:p>
                    <a:p>
                      <a:pPr marL="0" indent="0">
                        <a:buFont typeface="Arial" panose="020B0604020202020204" pitchFamily="34" charset="0"/>
                        <a:buNone/>
                      </a:pPr>
                      <a:endParaRPr lang="en-GB" sz="1400" b="1" baseline="0" dirty="0" smtClean="0"/>
                    </a:p>
                    <a:p>
                      <a:pPr marL="0" indent="0">
                        <a:buFont typeface="Arial" panose="020B0604020202020204" pitchFamily="34" charset="0"/>
                        <a:buNone/>
                      </a:pPr>
                      <a:endParaRPr lang="en-GB" sz="1400" b="1" baseline="0" dirty="0" smtClean="0"/>
                    </a:p>
                    <a:p>
                      <a:pPr marL="0" indent="0">
                        <a:buFont typeface="Arial" panose="020B0604020202020204" pitchFamily="34" charset="0"/>
                        <a:buNone/>
                      </a:pPr>
                      <a:endParaRPr lang="en-GB" sz="1400" b="1" baseline="0" dirty="0" smtClean="0"/>
                    </a:p>
                    <a:p>
                      <a:pPr marL="0" indent="0">
                        <a:buFont typeface="Arial" panose="020B0604020202020204" pitchFamily="34" charset="0"/>
                        <a:buNone/>
                      </a:pPr>
                      <a:endParaRPr lang="en-GB" sz="1400" b="1" baseline="0" dirty="0" smtClean="0"/>
                    </a:p>
                    <a:p>
                      <a:pPr marL="0" indent="0">
                        <a:buFont typeface="Arial" panose="020B0604020202020204" pitchFamily="34" charset="0"/>
                        <a:buNone/>
                      </a:pPr>
                      <a:endParaRPr lang="en-GB" sz="1400" b="1" baseline="0" dirty="0" smtClean="0"/>
                    </a:p>
                    <a:p>
                      <a:pPr marL="0" indent="0">
                        <a:buFont typeface="Arial" panose="020B0604020202020204" pitchFamily="34" charset="0"/>
                        <a:buNone/>
                      </a:pPr>
                      <a:r>
                        <a:rPr lang="en-GB" sz="1400" b="1" baseline="0" dirty="0" smtClean="0"/>
                        <a:t>Florence Nightingale, born in Italy in 1820 moved to England as a baby.</a:t>
                      </a:r>
                    </a:p>
                    <a:p>
                      <a:pPr marL="0" indent="0">
                        <a:buFont typeface="Arial" panose="020B0604020202020204" pitchFamily="34" charset="0"/>
                        <a:buNone/>
                      </a:pPr>
                      <a:endParaRPr lang="en-GB" sz="1400" b="1" dirty="0" smtClean="0"/>
                    </a:p>
                  </a:txBody>
                  <a:tcPr/>
                </a:tc>
                <a:extLst>
                  <a:ext uri="{0D108BD9-81ED-4DB2-BD59-A6C34878D82A}">
                    <a16:rowId xmlns:a16="http://schemas.microsoft.com/office/drawing/2014/main" val="3568527436"/>
                  </a:ext>
                </a:extLst>
              </a:tr>
            </a:tbl>
          </a:graphicData>
        </a:graphic>
      </p:graphicFrame>
      <p:pic>
        <p:nvPicPr>
          <p:cNvPr id="2" name="Picture 1"/>
          <p:cNvPicPr>
            <a:picLocks noChangeAspect="1"/>
          </p:cNvPicPr>
          <p:nvPr/>
        </p:nvPicPr>
        <p:blipFill>
          <a:blip r:embed="rId9"/>
          <a:stretch>
            <a:fillRect/>
          </a:stretch>
        </p:blipFill>
        <p:spPr>
          <a:xfrm>
            <a:off x="8171526" y="902231"/>
            <a:ext cx="1194381" cy="1106720"/>
          </a:xfrm>
          <a:prstGeom prst="rect">
            <a:avLst/>
          </a:prstGeom>
        </p:spPr>
      </p:pic>
      <p:pic>
        <p:nvPicPr>
          <p:cNvPr id="3" name="Picture 2"/>
          <p:cNvPicPr>
            <a:picLocks noChangeAspect="1"/>
          </p:cNvPicPr>
          <p:nvPr/>
        </p:nvPicPr>
        <p:blipFill>
          <a:blip r:embed="rId10"/>
          <a:stretch>
            <a:fillRect/>
          </a:stretch>
        </p:blipFill>
        <p:spPr>
          <a:xfrm>
            <a:off x="9530973" y="895812"/>
            <a:ext cx="1909464" cy="946709"/>
          </a:xfrm>
          <a:prstGeom prst="rect">
            <a:avLst/>
          </a:prstGeom>
        </p:spPr>
      </p:pic>
      <p:pic>
        <p:nvPicPr>
          <p:cNvPr id="9" name="Picture 8"/>
          <p:cNvPicPr>
            <a:picLocks noChangeAspect="1"/>
          </p:cNvPicPr>
          <p:nvPr/>
        </p:nvPicPr>
        <p:blipFill>
          <a:blip r:embed="rId11"/>
          <a:stretch>
            <a:fillRect/>
          </a:stretch>
        </p:blipFill>
        <p:spPr>
          <a:xfrm>
            <a:off x="8192003" y="2454674"/>
            <a:ext cx="1294651" cy="1181006"/>
          </a:xfrm>
          <a:prstGeom prst="rect">
            <a:avLst/>
          </a:prstGeom>
        </p:spPr>
      </p:pic>
      <p:pic>
        <p:nvPicPr>
          <p:cNvPr id="10" name="Picture 9"/>
          <p:cNvPicPr>
            <a:picLocks noChangeAspect="1"/>
          </p:cNvPicPr>
          <p:nvPr/>
        </p:nvPicPr>
        <p:blipFill>
          <a:blip r:embed="rId12"/>
          <a:stretch>
            <a:fillRect/>
          </a:stretch>
        </p:blipFill>
        <p:spPr>
          <a:xfrm>
            <a:off x="10410916" y="2887115"/>
            <a:ext cx="1225911" cy="748565"/>
          </a:xfrm>
          <a:prstGeom prst="rect">
            <a:avLst/>
          </a:prstGeom>
        </p:spPr>
      </p:pic>
      <p:pic>
        <p:nvPicPr>
          <p:cNvPr id="12" name="Picture 11"/>
          <p:cNvPicPr>
            <a:picLocks noChangeAspect="1"/>
          </p:cNvPicPr>
          <p:nvPr/>
        </p:nvPicPr>
        <p:blipFill>
          <a:blip r:embed="rId13"/>
          <a:stretch>
            <a:fillRect/>
          </a:stretch>
        </p:blipFill>
        <p:spPr>
          <a:xfrm>
            <a:off x="9785053" y="2144008"/>
            <a:ext cx="1074168" cy="712901"/>
          </a:xfrm>
          <a:prstGeom prst="rect">
            <a:avLst/>
          </a:prstGeom>
        </p:spPr>
      </p:pic>
      <p:pic>
        <p:nvPicPr>
          <p:cNvPr id="1098" name="Picture 74" descr="Statue of Mary Seacole - Wikipedia"/>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6807828" y="799136"/>
            <a:ext cx="1116550" cy="148873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15"/>
          <a:stretch>
            <a:fillRect/>
          </a:stretch>
        </p:blipFill>
        <p:spPr>
          <a:xfrm>
            <a:off x="7332604" y="2642161"/>
            <a:ext cx="657225" cy="752475"/>
          </a:xfrm>
          <a:prstGeom prst="rect">
            <a:avLst/>
          </a:prstGeom>
        </p:spPr>
      </p:pic>
      <p:pic>
        <p:nvPicPr>
          <p:cNvPr id="19" name="Picture 18"/>
          <p:cNvPicPr>
            <a:picLocks noChangeAspect="1"/>
          </p:cNvPicPr>
          <p:nvPr/>
        </p:nvPicPr>
        <p:blipFill>
          <a:blip r:embed="rId16"/>
          <a:stretch>
            <a:fillRect/>
          </a:stretch>
        </p:blipFill>
        <p:spPr>
          <a:xfrm>
            <a:off x="5567200" y="5803579"/>
            <a:ext cx="1538326" cy="998704"/>
          </a:xfrm>
          <a:prstGeom prst="rect">
            <a:avLst/>
          </a:prstGeom>
        </p:spPr>
      </p:pic>
      <p:pic>
        <p:nvPicPr>
          <p:cNvPr id="1106" name="Picture 82" descr="What Does a Registered Nurse Do? Your Career Guide | Coursera"/>
          <p:cNvPicPr>
            <a:picLocks noChangeAspect="1" noChangeArrowheads="1"/>
          </p:cNvPicPr>
          <p:nvPr/>
        </p:nvPicPr>
        <p:blipFill>
          <a:blip r:embed="rId17" cstate="hqprint">
            <a:extLst>
              <a:ext uri="{28A0092B-C50C-407E-A947-70E740481C1C}">
                <a14:useLocalDpi xmlns:a14="http://schemas.microsoft.com/office/drawing/2010/main" val="0"/>
              </a:ext>
            </a:extLst>
          </a:blip>
          <a:srcRect/>
          <a:stretch>
            <a:fillRect/>
          </a:stretch>
        </p:blipFill>
        <p:spPr bwMode="auto">
          <a:xfrm>
            <a:off x="2569662" y="877082"/>
            <a:ext cx="1431459" cy="648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03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A7EB3A-5B5D-7EB8-69DE-2A36B73B302B}"/>
              </a:ext>
            </a:extLst>
          </p:cNvPr>
          <p:cNvSpPr txBox="1"/>
          <p:nvPr/>
        </p:nvSpPr>
        <p:spPr>
          <a:xfrm>
            <a:off x="1553042" y="136958"/>
            <a:ext cx="6423895" cy="646331"/>
          </a:xfrm>
          <a:prstGeom prst="rect">
            <a:avLst/>
          </a:prstGeom>
          <a:solidFill>
            <a:schemeClr val="accent1">
              <a:lumMod val="75000"/>
            </a:schemeClr>
          </a:solidFill>
        </p:spPr>
        <p:txBody>
          <a:bodyPr wrap="square" rtlCol="0">
            <a:spAutoFit/>
          </a:bodyPr>
          <a:lstStyle/>
          <a:p>
            <a:pPr algn="ctr"/>
            <a:r>
              <a:rPr lang="en-GB" b="1" dirty="0" smtClean="0">
                <a:solidFill>
                  <a:schemeClr val="bg1"/>
                </a:solidFill>
                <a:latin typeface="Century Gothic" panose="020F0502020204030204" pitchFamily="34" charset="0"/>
              </a:rPr>
              <a:t>Great women pioneers Mary </a:t>
            </a:r>
            <a:r>
              <a:rPr lang="en-GB" b="1" dirty="0" err="1" smtClean="0">
                <a:solidFill>
                  <a:schemeClr val="bg1"/>
                </a:solidFill>
                <a:latin typeface="Century Gothic" panose="020F0502020204030204" pitchFamily="34" charset="0"/>
              </a:rPr>
              <a:t>Seacole</a:t>
            </a:r>
            <a:r>
              <a:rPr lang="en-GB" b="1" dirty="0" smtClean="0">
                <a:solidFill>
                  <a:schemeClr val="bg1"/>
                </a:solidFill>
                <a:latin typeface="Century Gothic" panose="020F0502020204030204" pitchFamily="34" charset="0"/>
              </a:rPr>
              <a:t> and Florence Nightingale  Knowledge Organiser </a:t>
            </a:r>
            <a:r>
              <a:rPr lang="en-GB" b="1" dirty="0">
                <a:solidFill>
                  <a:schemeClr val="bg1"/>
                </a:solidFill>
                <a:latin typeface="Century Gothic" panose="020F0502020204030204" pitchFamily="34" charset="0"/>
              </a:rPr>
              <a:t>Y1&amp;2 Term </a:t>
            </a:r>
            <a:r>
              <a:rPr lang="en-GB" b="1" dirty="0" smtClean="0">
                <a:solidFill>
                  <a:schemeClr val="bg1"/>
                </a:solidFill>
                <a:latin typeface="Century Gothic" panose="020F0502020204030204" pitchFamily="34" charset="0"/>
              </a:rPr>
              <a:t>4</a:t>
            </a:r>
            <a:endParaRPr lang="en-US" b="1" dirty="0">
              <a:solidFill>
                <a:schemeClr val="bg1"/>
              </a:solidFill>
              <a:latin typeface="Century Gothic" panose="020F0502020204030204" pitchFamily="34" charset="0"/>
            </a:endParaRPr>
          </a:p>
        </p:txBody>
      </p:sp>
      <p:sp>
        <p:nvSpPr>
          <p:cNvPr id="11" name="TextBox 10">
            <a:extLst>
              <a:ext uri="{FF2B5EF4-FFF2-40B4-BE49-F238E27FC236}">
                <a16:creationId xmlns:a16="http://schemas.microsoft.com/office/drawing/2014/main" id="{E0A8C247-9746-96C3-2938-F9AAE3065F85}"/>
              </a:ext>
            </a:extLst>
          </p:cNvPr>
          <p:cNvSpPr txBox="1"/>
          <p:nvPr/>
        </p:nvSpPr>
        <p:spPr>
          <a:xfrm>
            <a:off x="2819600" y="-2193197"/>
            <a:ext cx="103629" cy="191579"/>
          </a:xfrm>
          <a:prstGeom prst="rect">
            <a:avLst/>
          </a:prstGeom>
          <a:noFill/>
        </p:spPr>
        <p:txBody>
          <a:bodyPr wrap="square" rtlCol="0">
            <a:spAutoFit/>
          </a:bodyPr>
          <a:lstStyle/>
          <a:p>
            <a:pPr algn="l"/>
            <a:endParaRPr lang="en-US" dirty="0"/>
          </a:p>
        </p:txBody>
      </p:sp>
      <p:pic>
        <p:nvPicPr>
          <p:cNvPr id="18" name="Picture 17" descr="/var/folders/vg/dysvlmrd141gyh1tfgrkz5qw0000gn/T/com.microsoft.Word/Content.MSO/16611076.tmp">
            <a:extLst>
              <a:ext uri="{FF2B5EF4-FFF2-40B4-BE49-F238E27FC236}">
                <a16:creationId xmlns:a16="http://schemas.microsoft.com/office/drawing/2014/main" id="{620322D0-FFFA-1F3B-89EB-DDA3B56743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822" y="147009"/>
            <a:ext cx="1143292" cy="1143292"/>
          </a:xfrm>
          <a:prstGeom prst="rect">
            <a:avLst/>
          </a:prstGeom>
        </p:spPr>
      </p:pic>
      <p:graphicFrame>
        <p:nvGraphicFramePr>
          <p:cNvPr id="7" name="Object 6"/>
          <p:cNvGraphicFramePr>
            <a:graphicFrameLocks noChangeAspect="1"/>
          </p:cNvGraphicFramePr>
          <p:nvPr>
            <p:extLst/>
          </p:nvPr>
        </p:nvGraphicFramePr>
        <p:xfrm>
          <a:off x="1268857" y="7937"/>
          <a:ext cx="173779" cy="59532"/>
        </p:xfrm>
        <a:graphic>
          <a:graphicData uri="http://schemas.openxmlformats.org/presentationml/2006/ole">
            <mc:AlternateContent xmlns:mc="http://schemas.openxmlformats.org/markup-compatibility/2006">
              <mc:Choice xmlns:v="urn:schemas-microsoft-com:vml" Requires="v">
                <p:oleObj spid="_x0000_s2059" name="Packager Shell Object" showAsIcon="1" r:id="rId5" imgW="1432440" imgH="491040" progId="Package">
                  <p:embed/>
                </p:oleObj>
              </mc:Choice>
              <mc:Fallback>
                <p:oleObj name="Packager Shell Object" showAsIcon="1" r:id="rId5" imgW="1432440" imgH="491040" progId="Package">
                  <p:embed/>
                  <p:pic>
                    <p:nvPicPr>
                      <p:cNvPr id="7" name="Object 6"/>
                      <p:cNvPicPr/>
                      <p:nvPr/>
                    </p:nvPicPr>
                    <p:blipFill>
                      <a:blip r:embed="rId6"/>
                      <a:stretch>
                        <a:fillRect/>
                      </a:stretch>
                    </p:blipFill>
                    <p:spPr>
                      <a:xfrm>
                        <a:off x="1268857" y="7937"/>
                        <a:ext cx="173779" cy="59532"/>
                      </a:xfrm>
                      <a:prstGeom prst="rect">
                        <a:avLst/>
                      </a:prstGeom>
                    </p:spPr>
                  </p:pic>
                </p:oleObj>
              </mc:Fallback>
            </mc:AlternateContent>
          </a:graphicData>
        </a:graphic>
      </p:graphicFrame>
      <p:sp>
        <p:nvSpPr>
          <p:cNvPr id="14" name="AutoShape 15" descr="21 Facts on Barn Owl from Living with Bird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AutoShape 17" descr="21 Facts on Barn Owl from Living with Bird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AutoShape 19" descr="21 Facts on Barn Owl from Living with Bird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7"/>
          <a:stretch>
            <a:fillRect/>
          </a:stretch>
        </p:blipFill>
        <p:spPr>
          <a:xfrm>
            <a:off x="2819600" y="925046"/>
            <a:ext cx="8832332" cy="5064421"/>
          </a:xfrm>
          <a:prstGeom prst="rect">
            <a:avLst/>
          </a:prstGeom>
        </p:spPr>
      </p:pic>
      <p:sp>
        <p:nvSpPr>
          <p:cNvPr id="2" name="TextBox 1"/>
          <p:cNvSpPr txBox="1"/>
          <p:nvPr/>
        </p:nvSpPr>
        <p:spPr>
          <a:xfrm>
            <a:off x="335153" y="1515979"/>
            <a:ext cx="2435778" cy="3385542"/>
          </a:xfrm>
          <a:prstGeom prst="rect">
            <a:avLst/>
          </a:prstGeom>
          <a:noFill/>
          <a:ln w="28575">
            <a:solidFill>
              <a:srgbClr val="990099"/>
            </a:solidFill>
          </a:ln>
        </p:spPr>
        <p:txBody>
          <a:bodyPr wrap="square" rtlCol="0">
            <a:spAutoFit/>
          </a:bodyPr>
          <a:lstStyle/>
          <a:p>
            <a:r>
              <a:rPr lang="en-GB" sz="1600" b="1" u="sng" dirty="0"/>
              <a:t>Why do you think they were treated differently? </a:t>
            </a:r>
            <a:endParaRPr lang="en-GB" sz="1600" b="1" u="sng" dirty="0" smtClean="0"/>
          </a:p>
          <a:p>
            <a:pPr marL="171450" indent="-171450">
              <a:buFont typeface="Arial" panose="020B0604020202020204" pitchFamily="34" charset="0"/>
              <a:buChar char="•"/>
            </a:pPr>
            <a:r>
              <a:rPr lang="en-GB" sz="1400" dirty="0" smtClean="0"/>
              <a:t>Florence </a:t>
            </a:r>
            <a:r>
              <a:rPr lang="en-GB" sz="1400" dirty="0"/>
              <a:t>Nightingale was from a very wealthy family but Mary </a:t>
            </a:r>
            <a:r>
              <a:rPr lang="en-GB" sz="1400" dirty="0" err="1"/>
              <a:t>Seacole</a:t>
            </a:r>
            <a:r>
              <a:rPr lang="en-GB" sz="1400" dirty="0"/>
              <a:t> was not. </a:t>
            </a:r>
          </a:p>
          <a:p>
            <a:pPr marL="171450" indent="-171450">
              <a:buFont typeface="Arial" panose="020B0604020202020204" pitchFamily="34" charset="0"/>
              <a:buChar char="•"/>
            </a:pPr>
            <a:r>
              <a:rPr lang="en-GB" sz="1400" dirty="0" smtClean="0"/>
              <a:t>Mary </a:t>
            </a:r>
            <a:r>
              <a:rPr lang="en-GB" sz="1400" dirty="0" err="1"/>
              <a:t>Seacole</a:t>
            </a:r>
            <a:r>
              <a:rPr lang="en-GB" sz="1400" dirty="0"/>
              <a:t> was from Jamaica. During this time people from other cultures were not treated with respect. </a:t>
            </a:r>
          </a:p>
          <a:p>
            <a:pPr marL="171450" indent="-171450">
              <a:buFont typeface="Arial" panose="020B0604020202020204" pitchFamily="34" charset="0"/>
              <a:buChar char="•"/>
            </a:pPr>
            <a:r>
              <a:rPr lang="en-GB" sz="1400" dirty="0" smtClean="0"/>
              <a:t>Florence </a:t>
            </a:r>
            <a:r>
              <a:rPr lang="en-GB" sz="1400" dirty="0"/>
              <a:t>Nightingale educated herself through reading books whereas Mary </a:t>
            </a:r>
            <a:r>
              <a:rPr lang="en-GB" sz="1400" dirty="0" err="1"/>
              <a:t>Seacole</a:t>
            </a:r>
            <a:r>
              <a:rPr lang="en-GB" sz="1400" dirty="0"/>
              <a:t> learnt herbal medicines from her mother. </a:t>
            </a:r>
          </a:p>
        </p:txBody>
      </p:sp>
      <p:sp>
        <p:nvSpPr>
          <p:cNvPr id="3" name="TextBox 2"/>
          <p:cNvSpPr txBox="1"/>
          <p:nvPr/>
        </p:nvSpPr>
        <p:spPr>
          <a:xfrm>
            <a:off x="383822" y="5095378"/>
            <a:ext cx="2275157" cy="523220"/>
          </a:xfrm>
          <a:prstGeom prst="rect">
            <a:avLst/>
          </a:prstGeom>
          <a:noFill/>
          <a:ln w="28575">
            <a:solidFill>
              <a:srgbClr val="990099"/>
            </a:solidFill>
          </a:ln>
        </p:spPr>
        <p:txBody>
          <a:bodyPr wrap="square" rtlCol="0">
            <a:spAutoFit/>
          </a:bodyPr>
          <a:lstStyle/>
          <a:p>
            <a:r>
              <a:rPr lang="en-GB" sz="1400" dirty="0" smtClean="0"/>
              <a:t>Mary  </a:t>
            </a:r>
            <a:r>
              <a:rPr lang="en-GB" sz="1400" dirty="0" smtClean="0"/>
              <a:t>believed in treating all people with equal kindness.</a:t>
            </a:r>
            <a:endParaRPr lang="en-GB" sz="1400" dirty="0"/>
          </a:p>
        </p:txBody>
      </p:sp>
      <p:sp>
        <p:nvSpPr>
          <p:cNvPr id="6" name="TextBox 5"/>
          <p:cNvSpPr txBox="1"/>
          <p:nvPr/>
        </p:nvSpPr>
        <p:spPr>
          <a:xfrm>
            <a:off x="2923229" y="5980867"/>
            <a:ext cx="8422550" cy="738664"/>
          </a:xfrm>
          <a:prstGeom prst="rect">
            <a:avLst/>
          </a:prstGeom>
          <a:noFill/>
          <a:ln w="28575">
            <a:solidFill>
              <a:srgbClr val="990099"/>
            </a:solidFill>
          </a:ln>
        </p:spPr>
        <p:txBody>
          <a:bodyPr wrap="square" rtlCol="0">
            <a:spAutoFit/>
          </a:bodyPr>
          <a:lstStyle/>
          <a:p>
            <a:r>
              <a:rPr lang="en-GB" sz="1400" dirty="0" smtClean="0"/>
              <a:t>Even though Mary had been known and loved so well her story was lost in history for 100 years. But in the 1980s her story was rediscovered making it possible for generations to come to celebrate and </a:t>
            </a:r>
            <a:r>
              <a:rPr lang="en-GB" sz="1400" dirty="0" smtClean="0"/>
              <a:t>remember </a:t>
            </a:r>
            <a:r>
              <a:rPr lang="en-GB" sz="1400" dirty="0" smtClean="0"/>
              <a:t>her heroism during the Crimean War.</a:t>
            </a:r>
            <a:endParaRPr lang="en-GB" sz="1400" dirty="0"/>
          </a:p>
        </p:txBody>
      </p:sp>
    </p:spTree>
    <p:extLst>
      <p:ext uri="{BB962C8B-B14F-4D97-AF65-F5344CB8AC3E}">
        <p14:creationId xmlns:p14="http://schemas.microsoft.com/office/powerpoint/2010/main" val="357557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TotalTime>
  <Words>648</Words>
  <Application>Microsoft Office PowerPoint</Application>
  <PresentationFormat>Widescreen</PresentationFormat>
  <Paragraphs>57</Paragraphs>
  <Slides>2</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Office Theme</vt:lpstr>
      <vt:lpstr>Packager Shell Object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Carina Phillips</dc:creator>
  <cp:lastModifiedBy>sam le breton</cp:lastModifiedBy>
  <cp:revision>73</cp:revision>
  <cp:lastPrinted>2025-02-03T14:32:14Z</cp:lastPrinted>
  <dcterms:created xsi:type="dcterms:W3CDTF">2023-03-23T10:05:22Z</dcterms:created>
  <dcterms:modified xsi:type="dcterms:W3CDTF">2025-02-03T15:25:08Z</dcterms:modified>
</cp:coreProperties>
</file>