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a Phillips" userId="2a6dfcaa-372e-4217-b8e1-d1d457573628" providerId="ADAL" clId="{E76C31A9-DA76-7D42-A72A-17AC48384A7C}"/>
    <pc:docChg chg="undo redo custSel modSld">
      <pc:chgData name="Carina Phillips" userId="2a6dfcaa-372e-4217-b8e1-d1d457573628" providerId="ADAL" clId="{E76C31A9-DA76-7D42-A72A-17AC48384A7C}" dt="2023-03-23T14:24:21.884" v="2393" actId="20577"/>
      <pc:docMkLst>
        <pc:docMk/>
      </pc:docMkLst>
      <pc:sldChg chg="delSp modSp">
        <pc:chgData name="Carina Phillips" userId="2a6dfcaa-372e-4217-b8e1-d1d457573628" providerId="ADAL" clId="{E76C31A9-DA76-7D42-A72A-17AC48384A7C}" dt="2023-03-23T14:24:21.884" v="2393" actId="20577"/>
        <pc:sldMkLst>
          <pc:docMk/>
          <pc:sldMk cId="353103034" sldId="256"/>
        </pc:sldMkLst>
      </pc:sldChg>
    </pc:docChg>
  </pc:docChgLst>
  <pc:docChgLst>
    <pc:chgData name="Carina Phillips" userId="2a6dfcaa-372e-4217-b8e1-d1d457573628" providerId="ADAL" clId="{EDF3B624-F769-4DC5-81D6-644580B309BF}"/>
    <pc:docChg chg="custSel modSld">
      <pc:chgData name="Carina Phillips" userId="2a6dfcaa-372e-4217-b8e1-d1d457573628" providerId="ADAL" clId="{EDF3B624-F769-4DC5-81D6-644580B309BF}" dt="2025-04-22T11:32:17.559" v="0" actId="313"/>
      <pc:docMkLst>
        <pc:docMk/>
      </pc:docMkLst>
      <pc:sldChg chg="modSp mod">
        <pc:chgData name="Carina Phillips" userId="2a6dfcaa-372e-4217-b8e1-d1d457573628" providerId="ADAL" clId="{EDF3B624-F769-4DC5-81D6-644580B309BF}" dt="2025-04-22T11:32:17.559" v="0" actId="313"/>
        <pc:sldMkLst>
          <pc:docMk/>
          <pc:sldMk cId="353103034" sldId="256"/>
        </pc:sldMkLst>
        <pc:graphicFrameChg chg="modGraphic">
          <ac:chgData name="Carina Phillips" userId="2a6dfcaa-372e-4217-b8e1-d1d457573628" providerId="ADAL" clId="{EDF3B624-F769-4DC5-81D6-644580B309BF}" dt="2025-04-22T11:32:17.559" v="0" actId="313"/>
          <ac:graphicFrameMkLst>
            <pc:docMk/>
            <pc:sldMk cId="353103034" sldId="256"/>
            <ac:graphicFrameMk id="20" creationId="{5E7B7862-BA3D-32AF-B51A-689D2B3CB98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ED503-1456-4F6D-D280-F8372D0C5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C041D-52CF-0742-C2CA-32C2E1EB7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7A77F-7F5C-769F-75F7-141CC86A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FB5E5-4A03-D33E-FE50-24E0799A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83947-7DBE-4ABC-7746-95F66823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7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A39B7-0B68-C10E-ECCF-29206433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9BCC5-B465-F954-44B1-E2FF7E343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20FC6-F9E1-AC68-C063-3CB225A6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FE2FB-EED2-1807-B7D8-1530E275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450E3-7F90-A48E-92FC-1FFBA5CC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3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5DEC7-0003-D14C-3DC1-B91E0D651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85F3C-6E7C-BF3A-805C-606129568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5C97-74A4-3857-52D9-E3682E72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1E74C-70A1-F413-7BED-097E76F6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89F1-4269-6F3D-81E2-CEFE32C5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3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DD485-DC85-39A6-4272-1E36681C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D44E-BD94-F8E8-8BB6-EF40EEDFE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EAC54-BAF4-6811-A0F1-14C8F8E9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AE932-0B8D-E18C-29C9-CCD6A914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9E40-AF71-A66F-372C-10AF9DD6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4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E05D4-B3FF-4831-250B-7B4B5354E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FF2A9-1AF1-C589-4265-0DC650D0D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F5E23-1C6F-5B05-6A81-70548870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5FF1A-406E-9ABB-A911-8AF075C0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85844-ABBC-14C9-962A-D0F6B594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9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090E1-6FCD-E264-4E12-05D99566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6121-22C1-9E8B-0292-41F414253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11FE3-B83B-1E2D-845E-5E82DEE60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C8138-ED14-E756-929F-0E3B5A13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FBCBE-575E-8DF6-6A79-BCA8CB75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3ACF4-36A2-BB79-B54B-AC5475D8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2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0D65-C41E-312A-381D-EFC369E4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3C461-B5B8-EC8B-7159-8FC607E43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DF5A6-D7C8-49B2-CBA1-79272A520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66D26-D8F6-11BA-ACE4-A82D4618E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6BFAEC-E557-896F-EE78-5F8C62018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DF991-89D7-8BB4-16F5-DAC6F0E4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45967-DAC6-48EB-49D0-4084D6D1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2A9F1E-2F86-6F2F-8AD3-07554B1A0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DCCD-003B-A7FA-2CF1-11335EC3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0240B-FD80-5053-24DF-F1032F12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4D9A28-D101-10EE-43A4-AF397E3F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23F09-D3E9-6E09-60B8-9BB478CC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1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7EC95-F48A-C712-E574-5191EFD2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59DB7-9206-AF9E-D09F-2514407C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21F0A-6BD1-C984-8875-CCA06018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0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35BCD-FF9A-EAA0-D61C-2A2CEE74B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EAA7-B3FC-92E7-7145-A960E135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7EAC8-27F2-9AC3-2445-1ECE2B26F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1C729-CDB4-F3DA-79CC-FD218A39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70468-7AA3-8F2A-CCFA-C7A592C3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9E8AC-9729-AD9F-0F83-D736EC4F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3BED-85E4-39EC-D580-413CAD9F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53E25-2E93-2339-99C3-76D1DB28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37D75-46D2-4349-E899-9F8934D9E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7ED80-7B37-887C-0001-3F54C8AC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102FB-E9B3-EF81-A780-3CE47062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68997-974B-B3D1-9392-339730C1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4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87ABAC-5EDE-D627-C261-14184720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D35A3-B5D3-6E6E-8821-72221EBA7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74189-2E7A-3D84-43E7-83C17CF8D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E40E7-3D18-D546-BD9E-44EDFD60962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30C35-7001-CE8C-1613-3EAEE0E04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B5D40-620E-AE1B-D88A-596FC242F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7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158"/>
          </a:blip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A7EB3A-5B5D-7EB8-69DE-2A36B73B302B}"/>
              </a:ext>
            </a:extLst>
          </p:cNvPr>
          <p:cNvSpPr txBox="1"/>
          <p:nvPr/>
        </p:nvSpPr>
        <p:spPr>
          <a:xfrm>
            <a:off x="1876778" y="167700"/>
            <a:ext cx="843844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F0502020204030204" pitchFamily="34" charset="0"/>
              </a:rPr>
              <a:t>The Mayans Knowledge Organiser Y5-6 Term 5</a:t>
            </a:r>
            <a:endParaRPr lang="en-US" b="1" dirty="0">
              <a:solidFill>
                <a:schemeClr val="bg1"/>
              </a:solidFill>
              <a:latin typeface="Century Gothic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A8C247-9746-96C3-2938-F9AAE3065F85}"/>
              </a:ext>
            </a:extLst>
          </p:cNvPr>
          <p:cNvSpPr txBox="1"/>
          <p:nvPr/>
        </p:nvSpPr>
        <p:spPr>
          <a:xfrm>
            <a:off x="383822" y="1216377"/>
            <a:ext cx="2537178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D23FC306-FBF0-18DB-31D0-B39C510F7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728810"/>
              </p:ext>
            </p:extLst>
          </p:nvPr>
        </p:nvGraphicFramePr>
        <p:xfrm>
          <a:off x="226694" y="1351681"/>
          <a:ext cx="3316422" cy="5398207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3316422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44067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Key Knowledge</a:t>
                      </a:r>
                      <a:r>
                        <a:rPr lang="en-GB" dirty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49575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understand that the Mayans used codices.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explain that the Mayans developed an advanced number system and were one of two cultures to developed a symbol for 0. To explain what </a:t>
                      </a:r>
                      <a:r>
                        <a:rPr lang="en-GB" sz="1200" dirty="0" err="1"/>
                        <a:t>syllabograms</a:t>
                      </a:r>
                      <a:r>
                        <a:rPr lang="en-GB" sz="1200" dirty="0"/>
                        <a:t> and logograms are.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Know that maize and chocolate were important foods and be able to explain how they cultivated them.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Explain different ritual elements of the ancient Maya religion (singing, dance, sacrifices, offerings)  and describe some of the main gods in greater detail (</a:t>
                      </a:r>
                      <a:r>
                        <a:rPr lang="en-GB" sz="1200" dirty="0" err="1"/>
                        <a:t>Kukulkan</a:t>
                      </a:r>
                      <a:r>
                        <a:rPr lang="en-GB" sz="1200" dirty="0"/>
                        <a:t>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The Mayans believed their priests could communicate directly with the Gods.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understand that the Mayans believed in three worlds: the upper world, where the Gods lived; the middle word, where they lived – they thought was flat and the underworld where you went after death. They believed they were all connected by a tree.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Describe the different features of Maya cities(pyramids in </a:t>
                      </a:r>
                      <a:r>
                        <a:rPr lang="en-GB" sz="1200" dirty="0" err="1"/>
                        <a:t>Chichen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Itza</a:t>
                      </a:r>
                      <a:r>
                        <a:rPr lang="en-GB" sz="1200" dirty="0"/>
                        <a:t>, floating gardens) and be able to appreciate what it would have been like to live there.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pic>
        <p:nvPicPr>
          <p:cNvPr id="18" name="Picture 17" descr="/var/folders/vg/dysvlmrd141gyh1tfgrkz5qw0000gn/T/com.microsoft.Word/Content.MSO/16611076.tmp">
            <a:extLst>
              <a:ext uri="{FF2B5EF4-FFF2-40B4-BE49-F238E27FC236}">
                <a16:creationId xmlns:a16="http://schemas.microsoft.com/office/drawing/2014/main" id="{620322D0-FFFA-1F3B-89EB-DDA3B5674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22" y="147009"/>
            <a:ext cx="1143292" cy="1143292"/>
          </a:xfrm>
          <a:prstGeom prst="rect">
            <a:avLst/>
          </a:prstGeom>
        </p:spPr>
      </p:pic>
      <p:graphicFrame>
        <p:nvGraphicFramePr>
          <p:cNvPr id="20" name="Table 15">
            <a:extLst>
              <a:ext uri="{FF2B5EF4-FFF2-40B4-BE49-F238E27FC236}">
                <a16:creationId xmlns:a16="http://schemas.microsoft.com/office/drawing/2014/main" id="{5E7B7862-BA3D-32AF-B51A-689D2B3CB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407948"/>
              </p:ext>
            </p:extLst>
          </p:nvPr>
        </p:nvGraphicFramePr>
        <p:xfrm>
          <a:off x="6546640" y="633164"/>
          <a:ext cx="2685717" cy="2754121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2685717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39107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Links to Other Subjects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236304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200" dirty="0"/>
                        <a:t>Art and Design: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Mayan mosaic: </a:t>
                      </a:r>
                      <a:r>
                        <a:rPr lang="en-GB" sz="1200" dirty="0"/>
                        <a:t>Experiment with a range of media to overlap and layer, creating interesting colours and textures and effects.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3D Mayan Masks - Select and use found materials with art media and adhesives to assemble and represent an image or stimulus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1E14F65E-7AD6-268C-7A3F-79483AD09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470957"/>
              </p:ext>
            </p:extLst>
          </p:nvPr>
        </p:nvGraphicFramePr>
        <p:xfrm>
          <a:off x="6546640" y="3550128"/>
          <a:ext cx="5418666" cy="3205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3589781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90121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Prior Learning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Preparing for the Future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88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The children will be able to describe and order periods in time using AD, BC and ancient, on a timeline.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To understand that things were different in the past and have changed over time.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To understand how artefacts help us to build a picture of how people lived in the past.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be able to describe where the Shang Dynasty sits in the chronological timeline.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understand that the Shang dynasty and the Mayans occurred at the same time in history, but in different continents.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200" dirty="0"/>
                        <a:t>KS3: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Know and understand significant aspects of the history of the wider world: the nature of ancient civilisations; the expansion and dissolution of empires.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662387"/>
                  </a:ext>
                </a:extLst>
              </a:tr>
            </a:tbl>
          </a:graphicData>
        </a:graphic>
      </p:graphicFrame>
      <p:pic>
        <p:nvPicPr>
          <p:cNvPr id="23" name="Picture 23">
            <a:extLst>
              <a:ext uri="{FF2B5EF4-FFF2-40B4-BE49-F238E27FC236}">
                <a16:creationId xmlns:a16="http://schemas.microsoft.com/office/drawing/2014/main" id="{44FAD6C2-A45F-1604-FAD2-90699AAAB1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700" y="3650815"/>
            <a:ext cx="2004299" cy="30394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7" name="Picture 27">
            <a:extLst>
              <a:ext uri="{FF2B5EF4-FFF2-40B4-BE49-F238E27FC236}">
                <a16:creationId xmlns:a16="http://schemas.microsoft.com/office/drawing/2014/main" id="{CEC86652-C5D0-16C6-4845-214E8E9656B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4" t="6508" r="15887" b="15504"/>
          <a:stretch/>
        </p:blipFill>
        <p:spPr>
          <a:xfrm rot="183640">
            <a:off x="3521916" y="377683"/>
            <a:ext cx="3128986" cy="320548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F4E2B29-4372-C120-FD7B-8DA36BEDAF49}"/>
              </a:ext>
            </a:extLst>
          </p:cNvPr>
          <p:cNvSpPr txBox="1"/>
          <p:nvPr/>
        </p:nvSpPr>
        <p:spPr>
          <a:xfrm>
            <a:off x="3871240" y="959048"/>
            <a:ext cx="24303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Key Vocabulary</a:t>
            </a:r>
            <a:r>
              <a:rPr lang="en-GB" sz="1200" b="1" dirty="0">
                <a:solidFill>
                  <a:schemeClr val="bg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civilisation – a human society with well developed rules and government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drought – a long period of time with little or no rain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codices – an ancient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Scribe – a person trained to write things down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/>
              <a:t>Chichen</a:t>
            </a:r>
            <a:r>
              <a:rPr lang="en-GB" sz="1200" dirty="0"/>
              <a:t> </a:t>
            </a:r>
            <a:r>
              <a:rPr lang="en-GB" sz="1200" dirty="0" err="1"/>
              <a:t>Itza</a:t>
            </a:r>
            <a:r>
              <a:rPr lang="en-GB" sz="1200" dirty="0"/>
              <a:t> – A Mayan city with two pyramids </a:t>
            </a:r>
          </a:p>
          <a:p>
            <a:endParaRPr lang="en-GB" sz="1200" dirty="0"/>
          </a:p>
        </p:txBody>
      </p:sp>
      <p:pic>
        <p:nvPicPr>
          <p:cNvPr id="29" name="Picture 29">
            <a:extLst>
              <a:ext uri="{FF2B5EF4-FFF2-40B4-BE49-F238E27FC236}">
                <a16:creationId xmlns:a16="http://schemas.microsoft.com/office/drawing/2014/main" id="{023BDA36-13E1-2BC3-F8D7-C3C6A6A936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021" y="1145864"/>
            <a:ext cx="2445959" cy="172872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5310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Carina Phillips</dc:creator>
  <cp:lastModifiedBy>Carina Phillips</cp:lastModifiedBy>
  <cp:revision>3</cp:revision>
  <dcterms:created xsi:type="dcterms:W3CDTF">2023-03-23T10:05:22Z</dcterms:created>
  <dcterms:modified xsi:type="dcterms:W3CDTF">2025-04-22T11:32:20Z</dcterms:modified>
</cp:coreProperties>
</file>