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CB88B2-813E-26ED-7EAB-00A854A26AB4}" v="2" dt="2024-09-09T13:35:58.059"/>
    <p1510:client id="{D89C0FDD-B8F7-F81D-A472-5B6A5B39DBEB}" v="1271" dt="2024-09-09T10:59:58.5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2ED503-1456-4F6D-D280-F8372D0C5D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B4C041D-52CF-0742-C2CA-32C2E1EB73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787A77F-7F5C-769F-75F7-141CC86A7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BBFB5E5-4A03-D33E-FE50-24E0799AD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183947-7DBE-4ABC-7746-95F668231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57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FA39B7-0B68-C10E-ECCF-292064339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DE9BCC5-B465-F954-44B1-E2FF7E3430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620FC6-F9E1-AC68-C063-3CB225A62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EFE2FB-EED2-1807-B7D8-1530E275B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C450E3-7F90-A48E-92FC-1FFBA5CC4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131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5F5DEC7-0003-D14C-3DC1-B91E0D651C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4A85F3C-6E7C-BF3A-805C-606129568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CD15C97-74A4-3857-52D9-E3682E72D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531E74C-70A1-F413-7BED-097E76F69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9EA89F1-4269-6F3D-81E2-CEFE32C5B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13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7DD485-DC85-39A6-4272-1E36681CD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DDD44E-BD94-F8E8-8BB6-EF40EEDFE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D5EAC54-BAF4-6811-A0F1-14C8F8E9B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8AAE932-0B8D-E18C-29C9-CCD6A914A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0F9E40-AF71-A66F-372C-10AF9DD65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47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2E05D4-B3FF-4831-250B-7B4B5354E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02FF2A9-1AF1-C589-4265-0DC650D0D2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A4F5E23-1C6F-5B05-6A81-70548870E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CD5FF1A-406E-9ABB-A911-8AF075C0F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0C85844-ABBC-14C9-962A-D0F6B5940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893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E090E1-6FCD-E264-4E12-05D99566D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356121-22C1-9E8B-0292-41F414253D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4211FE3-B83B-1E2D-845E-5E82DEE608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5DC8138-ED14-E756-929F-0E3B5A130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BDFBCBE-575E-8DF6-6A79-BCA8CB75C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BF3ACF4-36A2-BB79-B54B-AC5475D81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522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E40D65-C41E-312A-381D-EFC369E41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F43C461-B5B8-EC8B-7159-8FC607E43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8ADF5A6-D7C8-49B2-CBA1-79272A520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2466D26-D8F6-11BA-ACE4-A82D4618E5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A6BFAEC-E557-896F-EE78-5F8C620183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E6DF991-89D7-8BB4-16F5-DAC6F0E49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0145967-DAC6-48EB-49D0-4084D6D11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52A9F1E-2F86-6F2F-8AD3-07554B1A0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04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36DCCD-003B-A7FA-2CF1-11335EC3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DD0240B-FD80-5053-24DF-F1032F12C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A4D9A28-D101-10EE-43A4-AF397E3F7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E023F09-D3E9-6E09-60B8-9BB478CCD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13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A77EC95-F48A-C712-E574-5191EFD26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0C59DB7-9206-AF9E-D09F-2514407C5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FE21F0A-6BD1-C984-8875-CCA06018F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07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535BCD-FF9A-EAA0-D61C-2A2CEE74B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49EAA7-B3FC-92E7-7145-A960E135C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E07EAC8-27F2-9AC3-2445-1ECE2B26FE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181C729-CDB4-F3DA-79CC-FD218A397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2E70468-7AA3-8F2A-CCFA-C7A592C3D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849E8AC-9729-AD9F-0F83-D736EC4F8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46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793BED-85E4-39EC-D580-413CAD9F6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8F53E25-2E93-2339-99C3-76D1DB2892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6E37D75-46D2-4349-E899-9F8934D9E3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DF7ED80-7B37-887C-0001-3F54C8AC8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6B102FB-E9B3-EF81-A780-3CE470621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2568997-974B-B3D1-9392-339730C1E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49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887ABAC-5EDE-D627-C261-14184720D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81D35A3-B5D3-6E6E-8821-72221EBA7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8774189-2E7A-3D84-43E7-83C17CF8D5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E40E7-3D18-D546-BD9E-44EDFD60962F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F830C35-7001-CE8C-1613-3EAEE0E042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5B5D40-620E-AE1B-D88A-596FC242F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71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158"/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BA7EB3A-5B5D-7EB8-69DE-2A36B73B302B}"/>
              </a:ext>
            </a:extLst>
          </p:cNvPr>
          <p:cNvSpPr txBox="1"/>
          <p:nvPr/>
        </p:nvSpPr>
        <p:spPr>
          <a:xfrm>
            <a:off x="1876778" y="167700"/>
            <a:ext cx="8438444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Century Gothic"/>
              </a:rPr>
              <a:t>Stone Age Knowledge Organiser Y3-4 Term 1</a:t>
            </a:r>
            <a:endParaRPr lang="en-US" b="1" dirty="0">
              <a:solidFill>
                <a:schemeClr val="bg1"/>
              </a:solidFill>
              <a:latin typeface="Century Gothic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E0A8C247-9746-96C3-2938-F9AAE3065F85}"/>
              </a:ext>
            </a:extLst>
          </p:cNvPr>
          <p:cNvSpPr txBox="1"/>
          <p:nvPr/>
        </p:nvSpPr>
        <p:spPr>
          <a:xfrm>
            <a:off x="383822" y="1216377"/>
            <a:ext cx="2537178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graphicFrame>
        <p:nvGraphicFramePr>
          <p:cNvPr id="15" name="Table 15">
            <a:extLst>
              <a:ext uri="{FF2B5EF4-FFF2-40B4-BE49-F238E27FC236}">
                <a16:creationId xmlns:a16="http://schemas.microsoft.com/office/drawing/2014/main" xmlns="" id="{D23FC306-FBF0-18DB-31D0-B39C510F73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986219"/>
              </p:ext>
            </p:extLst>
          </p:nvPr>
        </p:nvGraphicFramePr>
        <p:xfrm>
          <a:off x="226694" y="1351681"/>
          <a:ext cx="3316422" cy="5076277"/>
        </p:xfrm>
        <a:graphic>
          <a:graphicData uri="http://schemas.openxmlformats.org/drawingml/2006/table">
            <a:tbl>
              <a:tblPr firstRow="1" bandRow="1" bandCol="1">
                <a:tableStyleId>{FABFCF23-3B69-468F-B69F-88F6DE6A72F2}</a:tableStyleId>
              </a:tblPr>
              <a:tblGrid>
                <a:gridCol w="3316422">
                  <a:extLst>
                    <a:ext uri="{9D8B030D-6E8A-4147-A177-3AD203B41FA5}">
                      <a16:colId xmlns:a16="http://schemas.microsoft.com/office/drawing/2014/main" xmlns="" val="2252701975"/>
                    </a:ext>
                  </a:extLst>
                </a:gridCol>
              </a:tblGrid>
              <a:tr h="305449"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/>
                        <a:t>Key Knowledge </a:t>
                      </a:r>
                      <a:endParaRPr lang="en-US" sz="13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66030784"/>
                  </a:ext>
                </a:extLst>
              </a:tr>
              <a:tr h="4770828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research aspects of life in the Stone Age and consider the changes in Britain during the Stone Age.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describe events and periods of time using the words: BC, AD, century, ancient.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order the periods on a timeline and compare to other events known. </a:t>
                      </a:r>
                      <a:endParaRPr lang="en-GB" sz="1200"/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ask and answer questions about how things were different in the past and how aspects of life have changed over time. </a:t>
                      </a:r>
                      <a:endParaRPr lang="en-GB" sz="1200"/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use evidence to describe and explain Stone Age settlements and how they are similar or different in different time periods. </a:t>
                      </a:r>
                      <a:endParaRPr lang="en-GB" sz="1200"/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20B0604020202020204" pitchFamily="34" charset="0"/>
                        <a:buChar char="•"/>
                      </a:pPr>
                      <a:endParaRPr lang="en-GB" sz="1200" b="0" i="0" u="none" strike="noStrike" kern="1200" noProof="0" dirty="0">
                        <a:solidFill>
                          <a:srgbClr val="0B0C0C"/>
                        </a:solidFill>
                        <a:effectLst/>
                        <a:latin typeface="Times New Roman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20B0604020202020204" pitchFamily="34" charset="0"/>
                        <a:buChar char="•"/>
                      </a:pPr>
                      <a:r>
                        <a:rPr lang="en-GB" sz="1200" b="0" i="0" u="none" strike="noStrike" kern="1200" noProof="0" dirty="0">
                          <a:solidFill>
                            <a:srgbClr val="0B0C0C"/>
                          </a:solidFill>
                          <a:effectLst/>
                          <a:latin typeface="Calibri"/>
                        </a:rPr>
                        <a:t>To explore early hunter-gathers and their artistic work in cave art and progress to early settlers where decoration of artefacts became more prevalent.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20B0604020202020204" pitchFamily="34" charset="0"/>
                        <a:buChar char="•"/>
                      </a:pPr>
                      <a:endParaRPr lang="en-GB" sz="1200" b="0" i="0" u="none" strike="noStrike" kern="1200" noProof="0" dirty="0">
                        <a:solidFill>
                          <a:srgbClr val="0B0C0C"/>
                        </a:solidFill>
                        <a:effectLst/>
                        <a:latin typeface="Calibri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20B0604020202020204" pitchFamily="34" charset="0"/>
                        <a:buChar char="•"/>
                      </a:pPr>
                      <a:r>
                        <a:rPr lang="en-GB" sz="1200" b="0" i="0" u="none" strike="noStrike" kern="1200" noProof="0" dirty="0">
                          <a:solidFill>
                            <a:srgbClr val="0B0C0C"/>
                          </a:solidFill>
                          <a:effectLst/>
                          <a:latin typeface="Calibri"/>
                        </a:rPr>
                        <a:t>To consider local history in looking at the White Horse at Uffington.</a:t>
                      </a:r>
                      <a:endParaRPr lang="en-GB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68527436"/>
                  </a:ext>
                </a:extLst>
              </a:tr>
            </a:tbl>
          </a:graphicData>
        </a:graphic>
      </p:graphicFrame>
      <p:pic>
        <p:nvPicPr>
          <p:cNvPr id="18" name="Picture 17" descr="/var/folders/vg/dysvlmrd141gyh1tfgrkz5qw0000gn/T/com.microsoft.Word/Content.MSO/16611076.tmp">
            <a:extLst>
              <a:ext uri="{FF2B5EF4-FFF2-40B4-BE49-F238E27FC236}">
                <a16:creationId xmlns:a16="http://schemas.microsoft.com/office/drawing/2014/main" xmlns="" id="{620322D0-FFFA-1F3B-89EB-DDA3B56743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22" y="147009"/>
            <a:ext cx="1143292" cy="1143292"/>
          </a:xfrm>
          <a:prstGeom prst="rect">
            <a:avLst/>
          </a:prstGeom>
        </p:spPr>
      </p:pic>
      <p:graphicFrame>
        <p:nvGraphicFramePr>
          <p:cNvPr id="20" name="Table 15">
            <a:extLst>
              <a:ext uri="{FF2B5EF4-FFF2-40B4-BE49-F238E27FC236}">
                <a16:creationId xmlns:a16="http://schemas.microsoft.com/office/drawing/2014/main" xmlns="" id="{5E7B7862-BA3D-32AF-B51A-689D2B3CB9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25396"/>
              </p:ext>
            </p:extLst>
          </p:nvPr>
        </p:nvGraphicFramePr>
        <p:xfrm>
          <a:off x="6546640" y="633164"/>
          <a:ext cx="2905009" cy="2674708"/>
        </p:xfrm>
        <a:graphic>
          <a:graphicData uri="http://schemas.openxmlformats.org/drawingml/2006/table">
            <a:tbl>
              <a:tblPr firstRow="1" bandRow="1" bandCol="1">
                <a:tableStyleId>{FABFCF23-3B69-468F-B69F-88F6DE6A72F2}</a:tableStyleId>
              </a:tblPr>
              <a:tblGrid>
                <a:gridCol w="2905009">
                  <a:extLst>
                    <a:ext uri="{9D8B030D-6E8A-4147-A177-3AD203B41FA5}">
                      <a16:colId xmlns:a16="http://schemas.microsoft.com/office/drawing/2014/main" xmlns="" val="2252701975"/>
                    </a:ext>
                  </a:extLst>
                </a:gridCol>
              </a:tblGrid>
              <a:tr h="349005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Links to Other Subjects</a:t>
                      </a:r>
                      <a:endParaRPr lang="en-US" sz="11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66030784"/>
                  </a:ext>
                </a:extLst>
              </a:tr>
              <a:tr h="2325703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dirty="0"/>
                        <a:t>Art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Create replica historical objects using appropriate materials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dirty="0"/>
                        <a:t>Science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Extinction – recognise that environments can sometimes change and that his can sometimes pose dangers to living things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68527436"/>
                  </a:ext>
                </a:extLst>
              </a:tr>
            </a:tbl>
          </a:graphicData>
        </a:graphic>
      </p:graphicFrame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xmlns="" id="{1E14F65E-7AD6-268C-7A3F-79483AD09A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361613"/>
              </p:ext>
            </p:extLst>
          </p:nvPr>
        </p:nvGraphicFramePr>
        <p:xfrm>
          <a:off x="6546640" y="3550128"/>
          <a:ext cx="5418666" cy="32054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xmlns="" val="135897813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35901213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</a:rPr>
                        <a:t>Prior Learning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</a:rPr>
                        <a:t>Preparing for the Future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54988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Events beyond living memory.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pictures and artefacts to say what was different in the past.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Put a few events, photos or objects in order of when they happened. 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Order events and people, I have studied using a simple timeline.</a:t>
                      </a: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Suggest why people acted as they did.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Ask questions to  find out about people/events in the past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study of an aspect or theme in British history that extends pupils’ chronological knowledge beyond 1066 - War and Peace.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Decide whether a source of evidence is reliable to describe: houses and settlements, buildings and their uses, culture, religion and leisure, way of life for different people e.g. rich and poor 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dates and historical vocabulary when ordering and 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comparing events from the past. </a:t>
                      </a:r>
                    </a:p>
                    <a:p>
                      <a:pPr marL="171450" indent="-17145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Draw timelines to show a range of information 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71662387"/>
                  </a:ext>
                </a:extLst>
              </a:tr>
            </a:tbl>
          </a:graphicData>
        </a:graphic>
      </p:graphicFrame>
      <p:pic>
        <p:nvPicPr>
          <p:cNvPr id="27" name="Picture 27">
            <a:extLst>
              <a:ext uri="{FF2B5EF4-FFF2-40B4-BE49-F238E27FC236}">
                <a16:creationId xmlns:a16="http://schemas.microsoft.com/office/drawing/2014/main" xmlns="" id="{CEC86652-C5D0-16C6-4845-214E8E9656B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14" t="6508" r="15887" b="15504"/>
          <a:stretch/>
        </p:blipFill>
        <p:spPr>
          <a:xfrm rot="183640">
            <a:off x="3521916" y="377683"/>
            <a:ext cx="3128986" cy="3205480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FF4E2B29-4372-C120-FD7B-8DA36BEDAF49}"/>
              </a:ext>
            </a:extLst>
          </p:cNvPr>
          <p:cNvSpPr txBox="1"/>
          <p:nvPr/>
        </p:nvSpPr>
        <p:spPr>
          <a:xfrm>
            <a:off x="3752963" y="864989"/>
            <a:ext cx="2658586" cy="255454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000" b="1" u="sng" dirty="0"/>
              <a:t>Key Vocabulary</a:t>
            </a:r>
            <a:r>
              <a:rPr lang="en-GB" sz="1000" b="1" u="sng" dirty="0">
                <a:solidFill>
                  <a:schemeClr val="bg1"/>
                </a:solidFill>
              </a:rPr>
              <a:t> </a:t>
            </a:r>
            <a:endParaRPr lang="en-GB" sz="1000" u="sng" dirty="0">
              <a:solidFill>
                <a:schemeClr val="bg1"/>
              </a:solidFill>
              <a:ea typeface="Calibri"/>
              <a:cs typeface="Arial"/>
            </a:endParaRPr>
          </a:p>
          <a:p>
            <a:r>
              <a:rPr lang="en-GB" sz="1000" b="1" dirty="0">
                <a:ea typeface="Calibri"/>
                <a:cs typeface="Calibri"/>
              </a:rPr>
              <a:t>Stone age - </a:t>
            </a:r>
            <a:r>
              <a:rPr lang="en-GB" sz="1000" dirty="0">
                <a:solidFill>
                  <a:srgbClr val="1F1F1F"/>
                </a:solidFill>
                <a:ea typeface="+mn-lt"/>
                <a:cs typeface="+mn-lt"/>
              </a:rPr>
              <a:t> </a:t>
            </a:r>
            <a:r>
              <a:rPr lang="en-GB" sz="1000" dirty="0">
                <a:solidFill>
                  <a:srgbClr val="040C28"/>
                </a:solidFill>
                <a:ea typeface="+mn-lt"/>
                <a:cs typeface="+mn-lt"/>
              </a:rPr>
              <a:t>the prehistoric cultural stage that was characterised by the creation and use of stone tools</a:t>
            </a:r>
            <a:r>
              <a:rPr lang="en-GB" sz="1000" dirty="0">
                <a:solidFill>
                  <a:srgbClr val="1F1F1F"/>
                </a:solidFill>
                <a:ea typeface="+mn-lt"/>
                <a:cs typeface="+mn-lt"/>
              </a:rPr>
              <a:t>.</a:t>
            </a:r>
          </a:p>
          <a:p>
            <a:r>
              <a:rPr lang="en-GB" sz="1000" b="1" dirty="0" err="1">
                <a:ea typeface="Calibri"/>
                <a:cs typeface="Calibri"/>
              </a:rPr>
              <a:t>Paleolithic</a:t>
            </a:r>
            <a:r>
              <a:rPr lang="en-GB" sz="1000" dirty="0">
                <a:ea typeface="Calibri"/>
                <a:cs typeface="Calibri"/>
              </a:rPr>
              <a:t> - </a:t>
            </a:r>
            <a:r>
              <a:rPr lang="en-GB" sz="1000" dirty="0">
                <a:solidFill>
                  <a:srgbClr val="040C28"/>
                </a:solidFill>
                <a:ea typeface="Calibri"/>
                <a:cs typeface="Calibri"/>
              </a:rPr>
              <a:t>The cultural period of the Stone Age that began about 2.5 to 2 million years ago, marked by the earliest use of tools made of chipped stone</a:t>
            </a:r>
            <a:r>
              <a:rPr lang="en-GB" sz="1000" dirty="0">
                <a:solidFill>
                  <a:srgbClr val="1F1F1F"/>
                </a:solidFill>
                <a:ea typeface="Calibri"/>
                <a:cs typeface="Calibri"/>
              </a:rPr>
              <a:t>.</a:t>
            </a:r>
            <a:endParaRPr lang="en-GB" sz="1000" dirty="0">
              <a:ea typeface="Calibri"/>
              <a:cs typeface="Calibri"/>
            </a:endParaRPr>
          </a:p>
          <a:p>
            <a:r>
              <a:rPr lang="en-GB" sz="1000" b="1" dirty="0">
                <a:ea typeface="Calibri"/>
                <a:cs typeface="Calibri"/>
              </a:rPr>
              <a:t>Megalithic</a:t>
            </a:r>
            <a:r>
              <a:rPr lang="en-GB" sz="1000" dirty="0">
                <a:ea typeface="Calibri"/>
                <a:cs typeface="Calibri"/>
              </a:rPr>
              <a:t> - ancient large stones, sometimes forming a group or circle / the period when these were important.</a:t>
            </a:r>
          </a:p>
          <a:p>
            <a:r>
              <a:rPr lang="en-GB" sz="1000" b="1" dirty="0">
                <a:ea typeface="Calibri"/>
                <a:cs typeface="Calibri"/>
              </a:rPr>
              <a:t>Neolithic </a:t>
            </a:r>
            <a:r>
              <a:rPr lang="en-GB" sz="1000" dirty="0">
                <a:ea typeface="Calibri"/>
                <a:cs typeface="Calibri"/>
              </a:rPr>
              <a:t>- the later part of the Stone Age, including ground/ polished stone weapons.</a:t>
            </a:r>
            <a:endParaRPr lang="en-GB" dirty="0"/>
          </a:p>
          <a:p>
            <a:r>
              <a:rPr lang="en-GB" sz="1000" b="1" dirty="0">
                <a:ea typeface="Calibri"/>
                <a:cs typeface="Calibri"/>
              </a:rPr>
              <a:t>Semi-nomadic – </a:t>
            </a:r>
            <a:r>
              <a:rPr lang="en-GB" sz="1000" dirty="0">
                <a:ea typeface="Calibri"/>
                <a:cs typeface="Calibri"/>
              </a:rPr>
              <a:t>people that </a:t>
            </a:r>
            <a:r>
              <a:rPr lang="en-GB" sz="1000" dirty="0">
                <a:ea typeface="Calibri"/>
                <a:cs typeface="Arial"/>
              </a:rPr>
              <a:t>maintained a semi-permanent residence for part of the year. </a:t>
            </a:r>
            <a:endParaRPr lang="en-GB"/>
          </a:p>
          <a:p>
            <a:endParaRPr lang="en-GB" sz="1000" dirty="0">
              <a:solidFill>
                <a:srgbClr val="1F1F1F"/>
              </a:solidFill>
              <a:ea typeface="Calibri"/>
              <a:cs typeface="Calibri"/>
            </a:endParaRPr>
          </a:p>
        </p:txBody>
      </p:sp>
      <p:pic>
        <p:nvPicPr>
          <p:cNvPr id="1026" name="Picture 2" descr="UG: Boy Genius of the Stone Age and His Search for Soft Trousers: A funny,  comic strip stone-age story">
            <a:extLst>
              <a:ext uri="{FF2B5EF4-FFF2-40B4-BE49-F238E27FC236}">
                <a16:creationId xmlns:a16="http://schemas.microsoft.com/office/drawing/2014/main" xmlns="" id="{5449DDE4-AB13-8CA1-4333-4FED2499B3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39" r="10112"/>
          <a:stretch/>
        </p:blipFill>
        <p:spPr bwMode="auto">
          <a:xfrm>
            <a:off x="3735716" y="4517917"/>
            <a:ext cx="1232574" cy="1545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tone Age Boy">
            <a:extLst>
              <a:ext uri="{FF2B5EF4-FFF2-40B4-BE49-F238E27FC236}">
                <a16:creationId xmlns:a16="http://schemas.microsoft.com/office/drawing/2014/main" xmlns="" id="{9470DC58-67A2-C182-66CA-1DE74B7ED9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288" y="3894205"/>
            <a:ext cx="1299954" cy="1263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Stone Age - Wikipedia">
            <a:extLst>
              <a:ext uri="{FF2B5EF4-FFF2-40B4-BE49-F238E27FC236}">
                <a16:creationId xmlns:a16="http://schemas.microsoft.com/office/drawing/2014/main" xmlns="" id="{36852EE4-25BC-21DB-4B05-7E98643FA9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923" y="1219369"/>
            <a:ext cx="20955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103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227</Words>
  <Application>Microsoft Office PowerPoint</Application>
  <PresentationFormat>Widescreen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Symbol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Carina Phillips</dc:creator>
  <cp:lastModifiedBy>IT Services</cp:lastModifiedBy>
  <cp:revision>148</cp:revision>
  <dcterms:created xsi:type="dcterms:W3CDTF">2023-03-23T10:05:22Z</dcterms:created>
  <dcterms:modified xsi:type="dcterms:W3CDTF">2024-09-18T08:26:22Z</dcterms:modified>
</cp:coreProperties>
</file>