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B88B2-813E-26ED-7EAB-00A854A26AB4}" v="2" dt="2024-09-09T13:35:58.059"/>
    <p1510:client id="{D89C0FDD-B8F7-F81D-A472-5B6A5B39DBEB}" v="1271" dt="2024-09-09T10:59:58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158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A7EB3A-5B5D-7EB8-69DE-2A36B73B302B}"/>
              </a:ext>
            </a:extLst>
          </p:cNvPr>
          <p:cNvSpPr txBox="1"/>
          <p:nvPr/>
        </p:nvSpPr>
        <p:spPr>
          <a:xfrm>
            <a:off x="1876778" y="167700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/>
              </a:rPr>
              <a:t>Stone Age Knowledge Organiser Y3-4 Term 1</a:t>
            </a:r>
            <a:endParaRPr lang="en-US" b="1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xmlns="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986219"/>
              </p:ext>
            </p:extLst>
          </p:nvPr>
        </p:nvGraphicFramePr>
        <p:xfrm>
          <a:off x="226694" y="1351681"/>
          <a:ext cx="3316422" cy="5076277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xmlns="" val="2252701975"/>
                    </a:ext>
                  </a:extLst>
                </a:gridCol>
              </a:tblGrid>
              <a:tr h="305449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Key Knowledge 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6030784"/>
                  </a:ext>
                </a:extLst>
              </a:tr>
              <a:tr h="477082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research aspects of life in the Stone Age and consider the changes in Britain during the Stone Age.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describe events and periods of time using the words: BC, AD, century, ancient.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order the periods on a timeline and compare to other events known. </a:t>
                      </a:r>
                      <a:endParaRPr lang="en-GB" sz="120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ask and answer questions about how things were different in the past and how aspects of life have changed over time. </a:t>
                      </a:r>
                      <a:endParaRPr lang="en-GB" sz="120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use evidence to describe and explain Stone Age settlements and how they are similar or different in different time periods. </a:t>
                      </a:r>
                      <a:endParaRPr lang="en-GB" sz="120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20B0604020202020204" pitchFamily="34" charset="0"/>
                        <a:buChar char="•"/>
                      </a:pPr>
                      <a:endParaRPr lang="en-GB" sz="1200" b="0" i="0" u="none" strike="noStrike" kern="1200" noProof="0" dirty="0">
                        <a:solidFill>
                          <a:srgbClr val="0B0C0C"/>
                        </a:solidFill>
                        <a:effectLst/>
                        <a:latin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20B0604020202020204" pitchFamily="34" charset="0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rgbClr val="0B0C0C"/>
                          </a:solidFill>
                          <a:effectLst/>
                          <a:latin typeface="Calibri"/>
                        </a:rPr>
                        <a:t>To explore early hunter-gathers and their artistic work in cave art and progress to early settlers where decoration of artefacts became more prevalent.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20B0604020202020204" pitchFamily="34" charset="0"/>
                        <a:buChar char="•"/>
                      </a:pPr>
                      <a:endParaRPr lang="en-GB" sz="1200" b="0" i="0" u="none" strike="noStrike" kern="1200" noProof="0" dirty="0">
                        <a:solidFill>
                          <a:srgbClr val="0B0C0C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20B0604020202020204" pitchFamily="34" charset="0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rgbClr val="0B0C0C"/>
                          </a:solidFill>
                          <a:effectLst/>
                          <a:latin typeface="Calibri"/>
                        </a:rPr>
                        <a:t>To consider local history in looking at the White Horse at Uffington.</a:t>
                      </a:r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xmlns="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xmlns="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5396"/>
              </p:ext>
            </p:extLst>
          </p:nvPr>
        </p:nvGraphicFramePr>
        <p:xfrm>
          <a:off x="6546640" y="633164"/>
          <a:ext cx="2905009" cy="2674708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905009">
                  <a:extLst>
                    <a:ext uri="{9D8B030D-6E8A-4147-A177-3AD203B41FA5}">
                      <a16:colId xmlns:a16="http://schemas.microsoft.com/office/drawing/2014/main" xmlns="" val="2252701975"/>
                    </a:ext>
                  </a:extLst>
                </a:gridCol>
              </a:tblGrid>
              <a:tr h="34900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Links to Other Subjects</a:t>
                      </a:r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6030784"/>
                  </a:ext>
                </a:extLst>
              </a:tr>
              <a:tr h="23257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Art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Create replica historical objects using appropriate materials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Science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Extinction – recognise that environments can sometimes change and that his can sometimes pose dangers to living things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xmlns="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61613"/>
              </p:ext>
            </p:extLst>
          </p:nvPr>
        </p:nvGraphicFramePr>
        <p:xfrm>
          <a:off x="6546640" y="3550128"/>
          <a:ext cx="5418666" cy="3205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3590121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Events beyond living memory.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pictures and artefacts to say what was different in the past.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a few events, photos or objects in order of when they happened. 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 events and people, I have studied using a simple timeline.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Suggest why people acted as they did.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 questions to  find out about people/events in the past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study of an aspect or theme in British history that extends pupils’ chronological knowledge beyond 1066 - War and Peace.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Decide whether a source of evidence is reliable to describe: houses and settlements, buildings and their uses, culture, religion and leisure, way of life for different people e.g. rich and poor 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dates and historical vocabulary when ordering and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 events from the past.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 timelines to show a range of information 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1662387"/>
                  </a:ext>
                </a:extLst>
              </a:tr>
            </a:tbl>
          </a:graphicData>
        </a:graphic>
      </p:graphicFrame>
      <p:pic>
        <p:nvPicPr>
          <p:cNvPr id="27" name="Picture 27">
            <a:extLst>
              <a:ext uri="{FF2B5EF4-FFF2-40B4-BE49-F238E27FC236}">
                <a16:creationId xmlns:a16="http://schemas.microsoft.com/office/drawing/2014/main" xmlns="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521916" y="377683"/>
            <a:ext cx="3128986" cy="320548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F4E2B29-4372-C120-FD7B-8DA36BEDAF49}"/>
              </a:ext>
            </a:extLst>
          </p:cNvPr>
          <p:cNvSpPr txBox="1"/>
          <p:nvPr/>
        </p:nvSpPr>
        <p:spPr>
          <a:xfrm>
            <a:off x="3752963" y="864989"/>
            <a:ext cx="2658586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b="1" u="sng" dirty="0"/>
              <a:t>Key Vocabulary</a:t>
            </a:r>
            <a:r>
              <a:rPr lang="en-GB" sz="1000" b="1" u="sng" dirty="0">
                <a:solidFill>
                  <a:schemeClr val="bg1"/>
                </a:solidFill>
              </a:rPr>
              <a:t> </a:t>
            </a:r>
            <a:endParaRPr lang="en-GB" sz="1000" u="sng" dirty="0">
              <a:solidFill>
                <a:schemeClr val="bg1"/>
              </a:solidFill>
              <a:ea typeface="Calibri"/>
              <a:cs typeface="Arial"/>
            </a:endParaRPr>
          </a:p>
          <a:p>
            <a:r>
              <a:rPr lang="en-GB" sz="1000" b="1" dirty="0">
                <a:ea typeface="Calibri"/>
                <a:cs typeface="Calibri"/>
              </a:rPr>
              <a:t>Stone age - </a:t>
            </a:r>
            <a:r>
              <a:rPr lang="en-GB" sz="1000" dirty="0">
                <a:solidFill>
                  <a:srgbClr val="1F1F1F"/>
                </a:solidFill>
                <a:ea typeface="+mn-lt"/>
                <a:cs typeface="+mn-lt"/>
              </a:rPr>
              <a:t> </a:t>
            </a:r>
            <a:r>
              <a:rPr lang="en-GB" sz="1000" dirty="0">
                <a:solidFill>
                  <a:srgbClr val="040C28"/>
                </a:solidFill>
                <a:ea typeface="+mn-lt"/>
                <a:cs typeface="+mn-lt"/>
              </a:rPr>
              <a:t>the prehistoric cultural stage that was characterised by the creation and use of stone tools</a:t>
            </a:r>
            <a:r>
              <a:rPr lang="en-GB" sz="1000" dirty="0">
                <a:solidFill>
                  <a:srgbClr val="1F1F1F"/>
                </a:solidFill>
                <a:ea typeface="+mn-lt"/>
                <a:cs typeface="+mn-lt"/>
              </a:rPr>
              <a:t>.</a:t>
            </a:r>
          </a:p>
          <a:p>
            <a:r>
              <a:rPr lang="en-GB" sz="1000" b="1" dirty="0" err="1">
                <a:ea typeface="Calibri"/>
                <a:cs typeface="Calibri"/>
              </a:rPr>
              <a:t>Paleolithic</a:t>
            </a:r>
            <a:r>
              <a:rPr lang="en-GB" sz="1000" dirty="0">
                <a:ea typeface="Calibri"/>
                <a:cs typeface="Calibri"/>
              </a:rPr>
              <a:t> - </a:t>
            </a:r>
            <a:r>
              <a:rPr lang="en-GB" sz="1000" dirty="0">
                <a:solidFill>
                  <a:srgbClr val="040C28"/>
                </a:solidFill>
                <a:ea typeface="Calibri"/>
                <a:cs typeface="Calibri"/>
              </a:rPr>
              <a:t>The cultural period of the Stone Age that began about 2.5 to 2 million years ago, marked by the earliest use of tools made of chipped stone</a:t>
            </a:r>
            <a:r>
              <a:rPr lang="en-GB" sz="1000" dirty="0">
                <a:solidFill>
                  <a:srgbClr val="1F1F1F"/>
                </a:solidFill>
                <a:ea typeface="Calibri"/>
                <a:cs typeface="Calibri"/>
              </a:rPr>
              <a:t>.</a:t>
            </a:r>
            <a:endParaRPr lang="en-GB" sz="1000" dirty="0">
              <a:ea typeface="Calibri"/>
              <a:cs typeface="Calibri"/>
            </a:endParaRPr>
          </a:p>
          <a:p>
            <a:r>
              <a:rPr lang="en-GB" sz="1000" b="1" dirty="0">
                <a:ea typeface="Calibri"/>
                <a:cs typeface="Calibri"/>
              </a:rPr>
              <a:t>Megalithic</a:t>
            </a:r>
            <a:r>
              <a:rPr lang="en-GB" sz="1000" dirty="0">
                <a:ea typeface="Calibri"/>
                <a:cs typeface="Calibri"/>
              </a:rPr>
              <a:t> - ancient large stones, sometimes forming a group or circle / the period when these were important.</a:t>
            </a:r>
          </a:p>
          <a:p>
            <a:r>
              <a:rPr lang="en-GB" sz="1000" b="1" dirty="0">
                <a:ea typeface="Calibri"/>
                <a:cs typeface="Calibri"/>
              </a:rPr>
              <a:t>Neolithic </a:t>
            </a:r>
            <a:r>
              <a:rPr lang="en-GB" sz="1000" dirty="0">
                <a:ea typeface="Calibri"/>
                <a:cs typeface="Calibri"/>
              </a:rPr>
              <a:t>- the later part of the Stone Age, including ground/ polished stone weapons.</a:t>
            </a:r>
            <a:endParaRPr lang="en-GB" dirty="0"/>
          </a:p>
          <a:p>
            <a:r>
              <a:rPr lang="en-GB" sz="1000" b="1" dirty="0">
                <a:ea typeface="Calibri"/>
                <a:cs typeface="Calibri"/>
              </a:rPr>
              <a:t>Semi-nomadic – </a:t>
            </a:r>
            <a:r>
              <a:rPr lang="en-GB" sz="1000" dirty="0">
                <a:ea typeface="Calibri"/>
                <a:cs typeface="Calibri"/>
              </a:rPr>
              <a:t>people that </a:t>
            </a:r>
            <a:r>
              <a:rPr lang="en-GB" sz="1000" dirty="0">
                <a:ea typeface="Calibri"/>
                <a:cs typeface="Arial"/>
              </a:rPr>
              <a:t>maintained a semi-permanent residence for part of the year. </a:t>
            </a:r>
            <a:endParaRPr lang="en-GB"/>
          </a:p>
          <a:p>
            <a:endParaRPr lang="en-GB" sz="1000" dirty="0">
              <a:solidFill>
                <a:srgbClr val="1F1F1F"/>
              </a:solidFill>
              <a:ea typeface="Calibri"/>
              <a:cs typeface="Calibri"/>
            </a:endParaRPr>
          </a:p>
        </p:txBody>
      </p:sp>
      <p:pic>
        <p:nvPicPr>
          <p:cNvPr id="1026" name="Picture 2" descr="UG: Boy Genius of the Stone Age and His Search for Soft Trousers: A funny,  comic strip stone-age story">
            <a:extLst>
              <a:ext uri="{FF2B5EF4-FFF2-40B4-BE49-F238E27FC236}">
                <a16:creationId xmlns:a16="http://schemas.microsoft.com/office/drawing/2014/main" xmlns="" id="{5449DDE4-AB13-8CA1-4333-4FED2499B3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r="10112"/>
          <a:stretch/>
        </p:blipFill>
        <p:spPr bwMode="auto">
          <a:xfrm>
            <a:off x="3735716" y="4517917"/>
            <a:ext cx="1232574" cy="154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one Age Boy">
            <a:extLst>
              <a:ext uri="{FF2B5EF4-FFF2-40B4-BE49-F238E27FC236}">
                <a16:creationId xmlns:a16="http://schemas.microsoft.com/office/drawing/2014/main" xmlns="" id="{9470DC58-67A2-C182-66CA-1DE74B7ED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288" y="3894205"/>
            <a:ext cx="1299954" cy="126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tone Age - Wikipedia">
            <a:extLst>
              <a:ext uri="{FF2B5EF4-FFF2-40B4-BE49-F238E27FC236}">
                <a16:creationId xmlns:a16="http://schemas.microsoft.com/office/drawing/2014/main" xmlns="" id="{36852EE4-25BC-21DB-4B05-7E98643FA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923" y="1219369"/>
            <a:ext cx="2095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IT Services</cp:lastModifiedBy>
  <cp:revision>148</cp:revision>
  <dcterms:created xsi:type="dcterms:W3CDTF">2023-03-23T10:05:22Z</dcterms:created>
  <dcterms:modified xsi:type="dcterms:W3CDTF">2024-09-18T08:26:22Z</dcterms:modified>
</cp:coreProperties>
</file>