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9738" cy="501650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9" y="1"/>
            <a:ext cx="2979737" cy="501650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0BA5008-3338-4846-8F97-370690FD68E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9" y="4813300"/>
            <a:ext cx="5500687" cy="3938588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9" y="9501188"/>
            <a:ext cx="2979737" cy="50165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990E0CC0-4B1D-4B9D-9B9C-9D5649B3B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0CC0-4B1D-4B9D-9B9C-9D5649B3B5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503-1456-4F6D-D280-F8372D0C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041D-52CF-0742-C2CA-32C2E1EB7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7A77F-7F5C-769F-75F7-141CC86A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B5E5-4A03-D33E-FE50-24E0799A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3947-7DBE-4ABC-7746-95F66823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39B7-0B68-C10E-ECCF-29206433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BCC5-B465-F954-44B1-E2FF7E343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0FC6-F9E1-AC68-C063-3CB225A6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E2FB-EED2-1807-B7D8-1530E275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50E3-7F90-A48E-92FC-1FFBA5CC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5DEC7-0003-D14C-3DC1-B91E0D651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85F3C-6E7C-BF3A-805C-606129568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5C97-74A4-3857-52D9-E3682E72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E74C-70A1-F413-7BED-097E76F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89F1-4269-6F3D-81E2-CEFE32C5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D485-DC85-39A6-4272-1E36681C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D44E-BD94-F8E8-8BB6-EF40EEDF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AC54-BAF4-6811-A0F1-14C8F8E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E932-0B8D-E18C-29C9-CCD6A914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F9E40-AF71-A66F-372C-10AF9DD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05D4-B3FF-4831-250B-7B4B5354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FF2A9-1AF1-C589-4265-0DC650D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5E23-1C6F-5B05-6A81-70548870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FF1A-406E-9ABB-A911-8AF075C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5844-ABBC-14C9-962A-D0F6B59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0E1-6FCD-E264-4E12-05D99566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6121-22C1-9E8B-0292-41F414253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1FE3-B83B-1E2D-845E-5E82DEE60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8138-ED14-E756-929F-0E3B5A13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FBCBE-575E-8DF6-6A79-BCA8CB7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3ACF4-36A2-BB79-B54B-AC5475D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0D65-C41E-312A-381D-EFC369E4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C461-B5B8-EC8B-7159-8FC607E4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DF5A6-D7C8-49B2-CBA1-79272A520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66D26-D8F6-11BA-ACE4-A82D4618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BFAEC-E557-896F-EE78-5F8C62018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DF991-89D7-8BB4-16F5-DAC6F0E4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5967-DAC6-48EB-49D0-4084D6D1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A9F1E-2F86-6F2F-8AD3-07554B1A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CCD-003B-A7FA-2CF1-11335EC3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0240B-FD80-5053-24DF-F1032F12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9A28-D101-10EE-43A4-AF397E3F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3F09-D3E9-6E09-60B8-9BB478C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EC95-F48A-C712-E574-5191EFD2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9DB7-9206-AF9E-D09F-2514407C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1F0A-6BD1-C984-8875-CCA06018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5BCD-FF9A-EAA0-D61C-2A2CEE7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EAA7-B3FC-92E7-7145-A960E135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7EAC8-27F2-9AC3-2445-1ECE2B26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C729-CDB4-F3DA-79CC-FD218A39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70468-7AA3-8F2A-CCFA-C7A592C3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E8AC-9729-AD9F-0F83-D736EC4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BED-85E4-39EC-D580-413CAD9F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53E25-2E93-2339-99C3-76D1DB28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7D75-46D2-4349-E899-9F8934D9E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ED80-7B37-887C-0001-3F54C8AC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02FB-E9B3-EF81-A780-3CE4706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8997-974B-B3D1-9392-339730C1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7ABAC-5EDE-D627-C261-14184720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35A3-B5D3-6E6E-8821-72221EBA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74189-2E7A-3D84-43E7-83C17CF8D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40E7-3D18-D546-BD9E-44EDFD60962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C35-7001-CE8C-1613-3EAEE0E04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5D40-620E-AE1B-D88A-596FC242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F9D1-EAB5-7E41-AECC-C5459850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wmf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203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A7EB3A-5B5D-7EB8-69DE-2A36B73B302B}"/>
              </a:ext>
            </a:extLst>
          </p:cNvPr>
          <p:cNvSpPr txBox="1"/>
          <p:nvPr/>
        </p:nvSpPr>
        <p:spPr>
          <a:xfrm>
            <a:off x="1309755" y="114779"/>
            <a:ext cx="64238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F0502020204030204" pitchFamily="34" charset="0"/>
              </a:rPr>
              <a:t>The Circus  Knowledge Organiser Y1&amp;2 Term 5</a:t>
            </a:r>
            <a:endParaRPr lang="en-US" b="1" dirty="0">
              <a:solidFill>
                <a:schemeClr val="bg1"/>
              </a:solidFill>
              <a:latin typeface="Century Gothic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8C247-9746-96C3-2938-F9AAE3065F85}"/>
              </a:ext>
            </a:extLst>
          </p:cNvPr>
          <p:cNvSpPr txBox="1"/>
          <p:nvPr/>
        </p:nvSpPr>
        <p:spPr>
          <a:xfrm>
            <a:off x="2819600" y="-2193197"/>
            <a:ext cx="103629" cy="19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62808"/>
              </p:ext>
            </p:extLst>
          </p:nvPr>
        </p:nvGraphicFramePr>
        <p:xfrm>
          <a:off x="191977" y="987883"/>
          <a:ext cx="3316422" cy="523356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3316422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5701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Key Knowledge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458676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History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latin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word circus comes from the Greek word </a:t>
                      </a:r>
                      <a:r>
                        <a:rPr lang="en-GB" sz="1200" b="0" baseline="0" dirty="0" err="1">
                          <a:solidFill>
                            <a:schemeClr val="tx1"/>
                          </a:solidFill>
                        </a:rPr>
                        <a:t>kirkos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meaning “circle“ or “ring”.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The Circus has evolved from the chariot races that took place in Roman cities at the time of the Roman Empire.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The first circus in Rome was the Circus Maximus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The London Hippodrome was the first theatre designed for circus and variety performances.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Modern circuses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are travelling groups of clowns and acrobats that perform in large tents.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The modern circus was developed by Philip Astley he displayed horse riding tricks in London in 1768 in an arena.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During the late 18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and 19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centuries circuses took place in wooden circus buildings.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Travelling circuses became popular in the US in the 19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century.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Circuses were often moved by rail. Today they travel in large vehicles.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In the 20</a:t>
                      </a:r>
                      <a:r>
                        <a:rPr lang="en-GB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 century the focus of circus acts shifted from animals to people, acrobats and gymnasts became the more popular acts.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</a:rPr>
                        <a:t>Circuses are now popular all over the world.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18" name="Picture 17" descr="/var/folders/vg/dysvlmrd141gyh1tfgrkz5qw0000gn/T/com.microsoft.Word/Content.MSO/16611076.tmp">
            <a:extLst>
              <a:ext uri="{FF2B5EF4-FFF2-40B4-BE49-F238E27FC236}">
                <a16:creationId xmlns:a16="http://schemas.microsoft.com/office/drawing/2014/main" id="{620322D0-FFFA-1F3B-89EB-DDA3B5674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0" y="37703"/>
            <a:ext cx="1143292" cy="1143292"/>
          </a:xfrm>
          <a:prstGeom prst="rect">
            <a:avLst/>
          </a:prstGeom>
        </p:spPr>
      </p:pic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E14F65E-7AD6-268C-7A3F-79483AD09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83552"/>
              </p:ext>
            </p:extLst>
          </p:nvPr>
        </p:nvGraphicFramePr>
        <p:xfrm>
          <a:off x="7482318" y="2908166"/>
          <a:ext cx="4687054" cy="27923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67058">
                  <a:extLst>
                    <a:ext uri="{9D8B030D-6E8A-4147-A177-3AD203B41FA5}">
                      <a16:colId xmlns:a16="http://schemas.microsoft.com/office/drawing/2014/main" val="1358978135"/>
                    </a:ext>
                  </a:extLst>
                </a:gridCol>
                <a:gridCol w="2419996">
                  <a:extLst>
                    <a:ext uri="{9D8B030D-6E8A-4147-A177-3AD203B41FA5}">
                      <a16:colId xmlns:a16="http://schemas.microsoft.com/office/drawing/2014/main" val="3590121348"/>
                    </a:ext>
                  </a:extLst>
                </a:gridCol>
              </a:tblGrid>
              <a:tr h="50637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Prior Learning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Preparing for the Future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8077"/>
                  </a:ext>
                </a:extLst>
              </a:tr>
              <a:tr h="2070178"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History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Know events</a:t>
                      </a:r>
                      <a:r>
                        <a:rPr lang="en-GB" sz="1200" baseline="0" dirty="0"/>
                        <a:t> happened in the past a long time ago.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Know some similarities and differences between things in the past and now, drawing on experiences. 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Understand the past through stories and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books.</a:t>
                      </a:r>
                    </a:p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2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Develop a chronologically secure knowledge and understanding of British, local and world history.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Note connections, contrasts and trends over time and develop the appropriate use of historical terms.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Devise historically valid questions about change, cause, similarity and difference, and significance. </a:t>
                      </a:r>
                      <a:endParaRPr lang="en-GB" sz="12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62387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CEC86652-C5D0-16C6-4845-214E8E9656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508" r="15887" b="15504"/>
          <a:stretch/>
        </p:blipFill>
        <p:spPr>
          <a:xfrm rot="183640">
            <a:off x="6477919" y="7176527"/>
            <a:ext cx="770459" cy="11357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4E2B29-4372-C120-FD7B-8DA36BEDAF49}"/>
              </a:ext>
            </a:extLst>
          </p:cNvPr>
          <p:cNvSpPr txBox="1"/>
          <p:nvPr/>
        </p:nvSpPr>
        <p:spPr>
          <a:xfrm>
            <a:off x="3688926" y="1366990"/>
            <a:ext cx="35561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Key Vocabulary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  <a:p>
            <a:endParaRPr lang="en-GB" sz="1400" b="1" u="sng" dirty="0">
              <a:solidFill>
                <a:srgbClr val="0070C0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Acrobat:  </a:t>
            </a:r>
            <a:r>
              <a:rPr lang="en-GB" sz="1200" dirty="0"/>
              <a:t>a person who can do physical acts that take balance and skill.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Circus: </a:t>
            </a:r>
            <a:r>
              <a:rPr lang="en-GB" sz="1200" dirty="0"/>
              <a:t>a show with clowns, acrobats, music and other acts that travels around and performs in a tent.</a:t>
            </a:r>
          </a:p>
          <a:p>
            <a:r>
              <a:rPr lang="en-GB" sz="1200" b="1" dirty="0">
                <a:solidFill>
                  <a:srgbClr val="0066FF"/>
                </a:solidFill>
              </a:rPr>
              <a:t>Circus Maximus: </a:t>
            </a:r>
            <a:r>
              <a:rPr lang="en-GB" sz="1200" dirty="0"/>
              <a:t>an ancient Roman chariot-racing stadium and entertainment venue in Rome, Italy.</a:t>
            </a:r>
            <a:endParaRPr lang="en-GB" sz="1200" b="1" dirty="0">
              <a:solidFill>
                <a:srgbClr val="0066FF"/>
              </a:solidFill>
            </a:endParaRPr>
          </a:p>
          <a:p>
            <a:r>
              <a:rPr lang="en-GB" sz="1200" b="1" dirty="0">
                <a:solidFill>
                  <a:srgbClr val="0070C0"/>
                </a:solidFill>
              </a:rPr>
              <a:t>Carnival: </a:t>
            </a:r>
            <a:r>
              <a:rPr lang="en-GB" sz="1200" dirty="0"/>
              <a:t>a fair that travels from place to place and offers rides, games and shows. 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Entertainer: </a:t>
            </a:r>
            <a:r>
              <a:rPr lang="en-GB" sz="1200" dirty="0"/>
              <a:t>a person who entertains by performing, such as a musician or comedian.</a:t>
            </a:r>
          </a:p>
          <a:p>
            <a:pPr lvl="0"/>
            <a:r>
              <a:rPr lang="en-GB" sz="1200" b="1" dirty="0">
                <a:solidFill>
                  <a:srgbClr val="0070C0"/>
                </a:solidFill>
              </a:rPr>
              <a:t>Expressions: </a:t>
            </a:r>
            <a:r>
              <a:rPr lang="en-GB" sz="1200" dirty="0">
                <a:solidFill>
                  <a:prstClr val="black"/>
                </a:solidFill>
              </a:rPr>
              <a:t>the act of telling or showing thoughts or feelings.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Illusion: </a:t>
            </a:r>
            <a:r>
              <a:rPr lang="en-GB" sz="1200" dirty="0"/>
              <a:t>a state of seeing, hearing or sensing things in a false way.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Mood: </a:t>
            </a:r>
            <a:r>
              <a:rPr lang="en-GB" sz="1200" dirty="0"/>
              <a:t>the way a person feels at a certain time.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Parade: </a:t>
            </a:r>
            <a:r>
              <a:rPr lang="en-GB" sz="1200" dirty="0"/>
              <a:t>a procession of people, marching bands or vehicles in front of spectators as part of a celebration or ceremony.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Ringmaster: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/>
              <a:t>the person who directs performances in a ring at a circus.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Tightrope: </a:t>
            </a:r>
            <a:r>
              <a:rPr lang="en-GB" sz="1200" dirty="0"/>
              <a:t>a thick rope or wire that is stretched tight and high above the ring. Acrobats perform on a tightrope at a Circus.</a:t>
            </a:r>
          </a:p>
          <a:p>
            <a:endParaRPr lang="en-GB" sz="12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444723"/>
              </p:ext>
            </p:extLst>
          </p:nvPr>
        </p:nvGraphicFramePr>
        <p:xfrm>
          <a:off x="1268857" y="7937"/>
          <a:ext cx="173779" cy="5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1432440" imgH="491040" progId="Package">
                  <p:embed/>
                </p:oleObj>
              </mc:Choice>
              <mc:Fallback>
                <p:oleObj name="Packager Shell Object" showAsIcon="1" r:id="rId6" imgW="1432440" imgH="491040" progId="Package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8857" y="7937"/>
                        <a:ext cx="173779" cy="59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5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7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9" descr="21 Facts on Barn Owl from Living with Bir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3408" y="109424"/>
            <a:ext cx="2125192" cy="1405550"/>
          </a:xfrm>
          <a:prstGeom prst="rect">
            <a:avLst/>
          </a:prstGeom>
        </p:spPr>
      </p:pic>
      <p:pic>
        <p:nvPicPr>
          <p:cNvPr id="1124" name="Picture 100" descr="Wild animals do not belong in a circus – FVE – Federation of Veterinarians  of Euro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71" y="398509"/>
            <a:ext cx="1336905" cy="123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e 15">
            <a:extLst>
              <a:ext uri="{FF2B5EF4-FFF2-40B4-BE49-F238E27FC236}">
                <a16:creationId xmlns:a16="http://schemas.microsoft.com/office/drawing/2014/main" id="{D23FC306-FBF0-18DB-31D0-B39C510F7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49962"/>
              </p:ext>
            </p:extLst>
          </p:nvPr>
        </p:nvGraphicFramePr>
        <p:xfrm>
          <a:off x="7482318" y="1719446"/>
          <a:ext cx="2215844" cy="1188720"/>
        </p:xfrm>
        <a:graphic>
          <a:graphicData uri="http://schemas.openxmlformats.org/drawingml/2006/table">
            <a:tbl>
              <a:tblPr firstRow="1" bandRow="1" bandCol="1">
                <a:tableStyleId>{FABFCF23-3B69-468F-B69F-88F6DE6A72F2}</a:tableStyleId>
              </a:tblPr>
              <a:tblGrid>
                <a:gridCol w="2215844">
                  <a:extLst>
                    <a:ext uri="{9D8B030D-6E8A-4147-A177-3AD203B41FA5}">
                      <a16:colId xmlns:a16="http://schemas.microsoft.com/office/drawing/2014/main" val="2252701975"/>
                    </a:ext>
                  </a:extLst>
                </a:gridCol>
              </a:tblGrid>
              <a:tr h="20917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Oracy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30784"/>
                  </a:ext>
                </a:extLst>
              </a:tr>
              <a:tr h="684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dirty="0"/>
                        <a:t>We will be using our </a:t>
                      </a:r>
                      <a:r>
                        <a:rPr lang="en-GB" sz="1200" dirty="0" err="1"/>
                        <a:t>oracy</a:t>
                      </a:r>
                      <a:r>
                        <a:rPr lang="en-GB" sz="1200" dirty="0"/>
                        <a:t> skills to debate if animals should be used at the circus.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527436"/>
                  </a:ext>
                </a:extLst>
              </a:tr>
            </a:tbl>
          </a:graphicData>
        </a:graphic>
      </p:graphicFrame>
      <p:pic>
        <p:nvPicPr>
          <p:cNvPr id="31" name="Picture 3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84" y="5696271"/>
            <a:ext cx="1880646" cy="1009329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9553" y="589972"/>
            <a:ext cx="1054762" cy="1129474"/>
          </a:xfrm>
          <a:prstGeom prst="rect">
            <a:avLst/>
          </a:prstGeom>
        </p:spPr>
      </p:pic>
      <p:pic>
        <p:nvPicPr>
          <p:cNvPr id="1131" name="Picture 107" descr="Cirque du Soleil - LUZIA - Royal Albert Hall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293" y="1573871"/>
            <a:ext cx="2152755" cy="12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1156" y="550012"/>
            <a:ext cx="803621" cy="816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3146" y="5672158"/>
            <a:ext cx="1485454" cy="1098567"/>
          </a:xfrm>
          <a:prstGeom prst="rect">
            <a:avLst/>
          </a:prstGeom>
        </p:spPr>
      </p:pic>
      <p:pic>
        <p:nvPicPr>
          <p:cNvPr id="1134" name="Picture 110" descr="Circus Theme - fabric / 4'W x 4'H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66" y="5617998"/>
            <a:ext cx="1087602" cy="10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487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Packager Shell Object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 Phillips</dc:creator>
  <cp:lastModifiedBy>Michaela Hicks</cp:lastModifiedBy>
  <cp:revision>83</cp:revision>
  <cp:lastPrinted>2025-02-03T14:32:14Z</cp:lastPrinted>
  <dcterms:created xsi:type="dcterms:W3CDTF">2023-03-23T10:05:22Z</dcterms:created>
  <dcterms:modified xsi:type="dcterms:W3CDTF">2025-04-25T07:21:08Z</dcterms:modified>
</cp:coreProperties>
</file>