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26" cy="497829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081" y="0"/>
            <a:ext cx="2946025" cy="497829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D0BA5008-3338-4846-8F97-370690FD68E0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9" tIns="45299" rIns="90599" bIns="4529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11" y="4776633"/>
            <a:ext cx="5438453" cy="3908584"/>
          </a:xfrm>
          <a:prstGeom prst="rect">
            <a:avLst/>
          </a:prstGeom>
        </p:spPr>
        <p:txBody>
          <a:bodyPr vert="horz" lIns="90599" tIns="45299" rIns="90599" bIns="4529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809"/>
            <a:ext cx="2946026" cy="497829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081" y="9428809"/>
            <a:ext cx="2946025" cy="497829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990E0CC0-4B1D-4B9D-9B9C-9D5649B3B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78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0CC0-4B1D-4B9D-9B9C-9D5649B3B5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0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ED503-1456-4F6D-D280-F8372D0C5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C041D-52CF-0742-C2CA-32C2E1EB7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7A77F-7F5C-769F-75F7-141CC86A7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FB5E5-4A03-D33E-FE50-24E0799A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83947-7DBE-4ABC-7746-95F66823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7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39B7-0B68-C10E-ECCF-29206433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9BCC5-B465-F954-44B1-E2FF7E343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20FC6-F9E1-AC68-C063-3CB225A6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FE2FB-EED2-1807-B7D8-1530E275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450E3-7F90-A48E-92FC-1FFBA5CC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5DEC7-0003-D14C-3DC1-B91E0D651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85F3C-6E7C-BF3A-805C-606129568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15C97-74A4-3857-52D9-E3682E72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1E74C-70A1-F413-7BED-097E76F6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89F1-4269-6F3D-81E2-CEFE32C5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3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D485-DC85-39A6-4272-1E36681C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D44E-BD94-F8E8-8BB6-EF40EEDFE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EAC54-BAF4-6811-A0F1-14C8F8E9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AE932-0B8D-E18C-29C9-CCD6A914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F9E40-AF71-A66F-372C-10AF9DD6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05D4-B3FF-4831-250B-7B4B5354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FF2A9-1AF1-C589-4265-0DC650D0D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F5E23-1C6F-5B05-6A81-70548870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FF1A-406E-9ABB-A911-8AF075C0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85844-ABBC-14C9-962A-D0F6B59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9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090E1-6FCD-E264-4E12-05D99566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56121-22C1-9E8B-0292-41F414253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11FE3-B83B-1E2D-845E-5E82DEE60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C8138-ED14-E756-929F-0E3B5A13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FBCBE-575E-8DF6-6A79-BCA8CB75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3ACF4-36A2-BB79-B54B-AC5475D8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2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0D65-C41E-312A-381D-EFC369E4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3C461-B5B8-EC8B-7159-8FC607E4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DF5A6-D7C8-49B2-CBA1-79272A520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66D26-D8F6-11BA-ACE4-A82D4618E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6BFAEC-E557-896F-EE78-5F8C62018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DF991-89D7-8BB4-16F5-DAC6F0E4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5967-DAC6-48EB-49D0-4084D6D1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2A9F1E-2F86-6F2F-8AD3-07554B1A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0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DCCD-003B-A7FA-2CF1-11335EC3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0240B-FD80-5053-24DF-F1032F12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D9A28-D101-10EE-43A4-AF397E3F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23F09-D3E9-6E09-60B8-9BB478CC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1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7EC95-F48A-C712-E574-5191EFD2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59DB7-9206-AF9E-D09F-2514407C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21F0A-6BD1-C984-8875-CCA06018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5BCD-FF9A-EAA0-D61C-2A2CEE74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9EAA7-B3FC-92E7-7145-A960E135C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7EAC8-27F2-9AC3-2445-1ECE2B26F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1C729-CDB4-F3DA-79CC-FD218A39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70468-7AA3-8F2A-CCFA-C7A592C3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9E8AC-9729-AD9F-0F83-D736EC4F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4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3BED-85E4-39EC-D580-413CAD9F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F53E25-2E93-2339-99C3-76D1DB289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37D75-46D2-4349-E899-9F8934D9E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7ED80-7B37-887C-0001-3F54C8AC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102FB-E9B3-EF81-A780-3CE47062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68997-974B-B3D1-9392-339730C1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4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87ABAC-5EDE-D627-C261-14184720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D35A3-B5D3-6E6E-8821-72221EBA7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74189-2E7A-3D84-43E7-83C17CF8D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E40E7-3D18-D546-BD9E-44EDFD60962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30C35-7001-CE8C-1613-3EAEE0E04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B5D40-620E-AE1B-D88A-596FC242F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7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openxmlformats.org/officeDocument/2006/relationships/image" Target="../media/image1.wmf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6203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A7EB3A-5B5D-7EB8-69DE-2A36B73B302B}"/>
              </a:ext>
            </a:extLst>
          </p:cNvPr>
          <p:cNvSpPr txBox="1"/>
          <p:nvPr/>
        </p:nvSpPr>
        <p:spPr>
          <a:xfrm>
            <a:off x="1876778" y="98114"/>
            <a:ext cx="541403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Century Gothic" panose="020F0502020204030204" pitchFamily="34" charset="0"/>
              </a:rPr>
              <a:t>Owls Knowledge Organiser </a:t>
            </a:r>
            <a:r>
              <a:rPr lang="en-GB" b="1" dirty="0">
                <a:solidFill>
                  <a:schemeClr val="bg1"/>
                </a:solidFill>
                <a:latin typeface="Century Gothic" panose="020F0502020204030204" pitchFamily="34" charset="0"/>
              </a:rPr>
              <a:t>Y1&amp;2 </a:t>
            </a:r>
            <a:r>
              <a:rPr lang="en-GB" b="1">
                <a:solidFill>
                  <a:schemeClr val="bg1"/>
                </a:solidFill>
                <a:latin typeface="Century Gothic" panose="020F0502020204030204" pitchFamily="34" charset="0"/>
              </a:rPr>
              <a:t>Term </a:t>
            </a:r>
            <a:r>
              <a:rPr lang="en-GB" b="1" smtClean="0">
                <a:solidFill>
                  <a:schemeClr val="bg1"/>
                </a:solidFill>
                <a:latin typeface="Century Gothic" panose="020F0502020204030204" pitchFamily="34" charset="0"/>
              </a:rPr>
              <a:t>2</a:t>
            </a:r>
            <a:endParaRPr lang="en-US" b="1" dirty="0">
              <a:solidFill>
                <a:schemeClr val="bg1"/>
              </a:solidFill>
              <a:latin typeface="Century Gothic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8C247-9746-96C3-2938-F9AAE3065F85}"/>
              </a:ext>
            </a:extLst>
          </p:cNvPr>
          <p:cNvSpPr txBox="1"/>
          <p:nvPr/>
        </p:nvSpPr>
        <p:spPr>
          <a:xfrm>
            <a:off x="383822" y="1216377"/>
            <a:ext cx="2537178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D23FC306-FBF0-18DB-31D0-B39C510F7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042330"/>
              </p:ext>
            </p:extLst>
          </p:nvPr>
        </p:nvGraphicFramePr>
        <p:xfrm>
          <a:off x="158931" y="2168877"/>
          <a:ext cx="3316422" cy="4434839"/>
        </p:xfrm>
        <a:graphic>
          <a:graphicData uri="http://schemas.openxmlformats.org/drawingml/2006/table">
            <a:tbl>
              <a:tblPr firstRow="1" bandRow="1" bandCol="1">
                <a:tableStyleId>{FABFCF23-3B69-468F-B69F-88F6DE6A72F2}</a:tableStyleId>
              </a:tblPr>
              <a:tblGrid>
                <a:gridCol w="3316422">
                  <a:extLst>
                    <a:ext uri="{9D8B030D-6E8A-4147-A177-3AD203B41FA5}">
                      <a16:colId xmlns:a16="http://schemas.microsoft.com/office/drawing/2014/main" val="2252701975"/>
                    </a:ext>
                  </a:extLst>
                </a:gridCol>
              </a:tblGrid>
              <a:tr h="50291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Key Knowledge</a:t>
                      </a:r>
                      <a:r>
                        <a:rPr lang="en-GB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30784"/>
                  </a:ext>
                </a:extLst>
              </a:tr>
              <a:tr h="389762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1" dirty="0" smtClean="0">
                          <a:solidFill>
                            <a:srgbClr val="0070C0"/>
                          </a:solidFill>
                        </a:rPr>
                        <a:t>Science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Identify</a:t>
                      </a:r>
                      <a:r>
                        <a:rPr lang="en-GB" sz="1200" baseline="0" dirty="0" smtClean="0"/>
                        <a:t> and name a variety of common animals that are carnivores, herbivores and omnivores and know what each type eats.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Understand what a nocturnal animal is and be able to name some.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Understand what habitat means.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By dissecting Owl pellets understand what owls eat and be able to create a simple Food Chain.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Be able to name different sources of light (The sun, fire, light bulbs, lightning, fire)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1" dirty="0" smtClean="0">
                          <a:solidFill>
                            <a:srgbClr val="0070C0"/>
                          </a:solidFill>
                        </a:rPr>
                        <a:t>Geography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Know an Ordnance Survey map is used to help people find their way around an area.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Be able to name features of our local area</a:t>
                      </a:r>
                      <a:r>
                        <a:rPr lang="en-GB" sz="1200" baseline="0" dirty="0" smtClean="0"/>
                        <a:t> and identify where owls might live.</a:t>
                      </a:r>
                      <a:r>
                        <a:rPr lang="en-GB" sz="1200" dirty="0" smtClean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Be able to list places of interest in our village.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Be</a:t>
                      </a:r>
                      <a:r>
                        <a:rPr lang="en-GB" sz="1200" baseline="0" dirty="0" smtClean="0"/>
                        <a:t> able to </a:t>
                      </a:r>
                      <a:r>
                        <a:rPr lang="en-GB" sz="1200" dirty="0" smtClean="0"/>
                        <a:t>describe seasonal and daily weather patterns in the United Kingdom.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B</a:t>
                      </a:r>
                      <a:r>
                        <a:rPr lang="en-GB" sz="1200" baseline="0" dirty="0" smtClean="0"/>
                        <a:t>e able to read the temperature and record.</a:t>
                      </a:r>
                      <a:endParaRPr lang="en-GB" sz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27436"/>
                  </a:ext>
                </a:extLst>
              </a:tr>
            </a:tbl>
          </a:graphicData>
        </a:graphic>
      </p:graphicFrame>
      <p:pic>
        <p:nvPicPr>
          <p:cNvPr id="18" name="Picture 17" descr="/var/folders/vg/dysvlmrd141gyh1tfgrkz5qw0000gn/T/com.microsoft.Word/Content.MSO/16611076.tmp">
            <a:extLst>
              <a:ext uri="{FF2B5EF4-FFF2-40B4-BE49-F238E27FC236}">
                <a16:creationId xmlns:a16="http://schemas.microsoft.com/office/drawing/2014/main" id="{620322D0-FFFA-1F3B-89EB-DDA3B5674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2" y="147009"/>
            <a:ext cx="1143292" cy="1143292"/>
          </a:xfrm>
          <a:prstGeom prst="rect">
            <a:avLst/>
          </a:prstGeom>
        </p:spPr>
      </p:pic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1E14F65E-7AD6-268C-7A3F-79483AD09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674324"/>
              </p:ext>
            </p:extLst>
          </p:nvPr>
        </p:nvGraphicFramePr>
        <p:xfrm>
          <a:off x="7070728" y="3412489"/>
          <a:ext cx="5057757" cy="3352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79168">
                  <a:extLst>
                    <a:ext uri="{9D8B030D-6E8A-4147-A177-3AD203B41FA5}">
                      <a16:colId xmlns:a16="http://schemas.microsoft.com/office/drawing/2014/main" val="1358978135"/>
                    </a:ext>
                  </a:extLst>
                </a:gridCol>
                <a:gridCol w="2278589">
                  <a:extLst>
                    <a:ext uri="{9D8B030D-6E8A-4147-A177-3AD203B41FA5}">
                      <a16:colId xmlns:a16="http://schemas.microsoft.com/office/drawing/2014/main" val="3590121348"/>
                    </a:ext>
                  </a:extLst>
                </a:gridCol>
              </a:tblGrid>
              <a:tr h="31912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Prior Learning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Preparing for the Future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88077"/>
                  </a:ext>
                </a:extLst>
              </a:tr>
              <a:tr h="2872104">
                <a:tc>
                  <a:txBody>
                    <a:bodyPr/>
                    <a:lstStyle/>
                    <a:p>
                      <a:pPr marL="0" indent="0" rtl="0" fontAlgn="base">
                        <a:buFont typeface="Arial" panose="020B0604020202020204" pitchFamily="34" charset="0"/>
                        <a:buNone/>
                      </a:pPr>
                      <a:r>
                        <a:rPr lang="en-GB" sz="1200" b="1" dirty="0" smtClean="0">
                          <a:solidFill>
                            <a:srgbClr val="0070C0"/>
                          </a:solidFill>
                        </a:rPr>
                        <a:t>Science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Name,</a:t>
                      </a:r>
                      <a:r>
                        <a:rPr lang="en-GB" sz="1200" baseline="0" dirty="0" smtClean="0"/>
                        <a:t> describe, identify and draw familiar animals through observations.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Show care and concern for living things.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Observe how animals behave differently as the seasons change.</a:t>
                      </a:r>
                      <a:endParaRPr lang="en-GB" sz="1200" dirty="0" smtClean="0"/>
                    </a:p>
                    <a:p>
                      <a:pPr marL="0" indent="0" rtl="0" fontAlgn="base">
                        <a:buFont typeface="Arial" panose="020B0604020202020204" pitchFamily="34" charset="0"/>
                        <a:buNone/>
                      </a:pPr>
                      <a:r>
                        <a:rPr lang="en-GB" sz="1200" b="1" dirty="0" smtClean="0">
                          <a:solidFill>
                            <a:srgbClr val="0070C0"/>
                          </a:solidFill>
                        </a:rPr>
                        <a:t>Geography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Explain what a map or globe can be used for and locate the United Kingdom. 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Use geographical vocabulary to describe physical and human features (mountain, sea, ocean, river, soil, farm, house, shop). </a:t>
                      </a:r>
                    </a:p>
                    <a:p>
                      <a:pPr marL="0" indent="0" rtl="0" fontAlgn="base">
                        <a:buFont typeface="Arial" panose="020B0604020202020204" pitchFamily="34" charset="0"/>
                        <a:buNone/>
                      </a:pPr>
                      <a:r>
                        <a:rPr lang="en-GB" sz="1200" dirty="0" smtClean="0"/>
                        <a:t>     ______________________________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 fontAlgn="base">
                        <a:buFont typeface="Arial" panose="020B0604020202020204" pitchFamily="34" charset="0"/>
                        <a:buNone/>
                      </a:pPr>
                      <a:r>
                        <a:rPr lang="en-GB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</a:p>
                    <a:p>
                      <a:pPr marL="171450" marR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that animals, including humans, need the right types and amount of nutrition, and that they cannot make their own food; they get nutrition from what they eat.</a:t>
                      </a:r>
                    </a:p>
                    <a:p>
                      <a:pPr marL="171450" marR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Recognise that they need light in order to see things and that dark is the absence of light.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0070C0"/>
                          </a:solidFill>
                        </a:rPr>
                        <a:t>Geography</a:t>
                      </a:r>
                      <a:endParaRPr lang="en-GB" sz="11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 references, symbols and keys (including the use of Ordnance Survey maps) to build knowledge of the wider 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world.</a:t>
                      </a:r>
                      <a:endParaRPr lang="en-GB" sz="1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Sketch 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maps of human and physical 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features.</a:t>
                      </a:r>
                      <a:endParaRPr lang="en-GB" sz="1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62387"/>
                  </a:ext>
                </a:extLst>
              </a:tr>
            </a:tbl>
          </a:graphicData>
        </a:graphic>
      </p:graphicFrame>
      <p:pic>
        <p:nvPicPr>
          <p:cNvPr id="27" name="Picture 27">
            <a:extLst>
              <a:ext uri="{FF2B5EF4-FFF2-40B4-BE49-F238E27FC236}">
                <a16:creationId xmlns:a16="http://schemas.microsoft.com/office/drawing/2014/main" id="{CEC86652-C5D0-16C6-4845-214E8E9656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6508" r="15887" b="15504"/>
          <a:stretch/>
        </p:blipFill>
        <p:spPr>
          <a:xfrm rot="183640">
            <a:off x="3328273" y="1807874"/>
            <a:ext cx="4073729" cy="494489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F4E2B29-4372-C120-FD7B-8DA36BEDAF49}"/>
              </a:ext>
            </a:extLst>
          </p:cNvPr>
          <p:cNvSpPr txBox="1"/>
          <p:nvPr/>
        </p:nvSpPr>
        <p:spPr>
          <a:xfrm>
            <a:off x="3674783" y="2445078"/>
            <a:ext cx="32180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Key Vocabulary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endParaRPr lang="en-GB" sz="1200" b="1" dirty="0" smtClean="0">
              <a:solidFill>
                <a:schemeClr val="bg1"/>
              </a:solidFill>
            </a:endParaRPr>
          </a:p>
          <a:p>
            <a:r>
              <a:rPr lang="en-GB" sz="1200" b="1" dirty="0" smtClean="0">
                <a:solidFill>
                  <a:srgbClr val="0070C0"/>
                </a:solidFill>
              </a:rPr>
              <a:t>Science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/>
              <a:t>Habitat</a:t>
            </a:r>
            <a:r>
              <a:rPr lang="en-GB" sz="1200" dirty="0" smtClean="0"/>
              <a:t> the natural environment of an animal or plant.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/>
              <a:t>Skeleton</a:t>
            </a:r>
            <a:r>
              <a:rPr lang="en-GB" sz="1200" dirty="0" smtClean="0"/>
              <a:t> the bones of the animal that gives it it’s shape.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/>
              <a:t>Food Chain </a:t>
            </a:r>
            <a:r>
              <a:rPr lang="en-GB" sz="1200" dirty="0" smtClean="0"/>
              <a:t>is a diagram that shows us how animals are linked by what they eat  and what eats them. Energy and nutrients are transferred around the food chain.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/>
              <a:t>A consumer </a:t>
            </a:r>
            <a:r>
              <a:rPr lang="en-GB" sz="1200" dirty="0" smtClean="0"/>
              <a:t>is a plant or animal that eats another plant or animal.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/>
              <a:t>Nocturnal</a:t>
            </a:r>
            <a:r>
              <a:rPr lang="en-GB" sz="1200" dirty="0" smtClean="0"/>
              <a:t> active at night.</a:t>
            </a:r>
          </a:p>
          <a:p>
            <a:r>
              <a:rPr lang="en-GB" sz="1200" dirty="0" smtClean="0">
                <a:solidFill>
                  <a:srgbClr val="0070C0"/>
                </a:solidFill>
              </a:rPr>
              <a:t>Geography</a:t>
            </a:r>
            <a:endParaRPr lang="en-GB" sz="1200" dirty="0">
              <a:solidFill>
                <a:srgbClr val="0070C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/>
              <a:t>Local Area </a:t>
            </a:r>
            <a:r>
              <a:rPr lang="en-GB" sz="1200" dirty="0"/>
              <a:t>t</a:t>
            </a:r>
            <a:r>
              <a:rPr lang="en-GB" sz="1200" dirty="0" smtClean="0"/>
              <a:t>he area where you live.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/>
              <a:t>Map </a:t>
            </a:r>
            <a:r>
              <a:rPr lang="en-GB" sz="1200" dirty="0"/>
              <a:t>a</a:t>
            </a:r>
            <a:r>
              <a:rPr lang="en-GB" sz="1200" dirty="0" smtClean="0"/>
              <a:t> drawing of an area shown from above.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/>
              <a:t>Route </a:t>
            </a:r>
            <a:r>
              <a:rPr lang="en-GB" sz="1200" dirty="0"/>
              <a:t>h</a:t>
            </a:r>
            <a:r>
              <a:rPr lang="en-GB" sz="1200" dirty="0" smtClean="0"/>
              <a:t>ow you get to somewhere.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/>
              <a:t>Compass </a:t>
            </a:r>
            <a:r>
              <a:rPr lang="en-GB" sz="1200" dirty="0"/>
              <a:t>c</a:t>
            </a:r>
            <a:r>
              <a:rPr lang="en-GB" sz="1200" dirty="0" smtClean="0"/>
              <a:t>an be used to help find your way.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/>
              <a:t>Symbols </a:t>
            </a:r>
            <a:r>
              <a:rPr lang="en-GB" sz="1200" dirty="0"/>
              <a:t>s</a:t>
            </a:r>
            <a:r>
              <a:rPr lang="en-GB" sz="1200" dirty="0" smtClean="0"/>
              <a:t>how what different things or places can be found in an area.</a:t>
            </a:r>
          </a:p>
          <a:p>
            <a:endParaRPr lang="en-GB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6C66A6-B1DE-0777-73A2-BFD9F54A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40" y="586629"/>
            <a:ext cx="1423443" cy="155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924246"/>
              </p:ext>
            </p:extLst>
          </p:nvPr>
        </p:nvGraphicFramePr>
        <p:xfrm>
          <a:off x="98425" y="98425"/>
          <a:ext cx="14319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ackager Shell Object" showAsIcon="1" r:id="rId8" imgW="1432440" imgH="491040" progId="Package">
                  <p:embed/>
                </p:oleObj>
              </mc:Choice>
              <mc:Fallback>
                <p:oleObj name="Packager Shell Object" showAsIcon="1" r:id="rId8" imgW="14324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43192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1992" y="638527"/>
            <a:ext cx="820869" cy="1137543"/>
          </a:xfrm>
          <a:prstGeom prst="rect">
            <a:avLst/>
          </a:prstGeom>
        </p:spPr>
      </p:pic>
      <p:sp>
        <p:nvSpPr>
          <p:cNvPr id="14" name="AutoShape 15" descr="21 Facts on Barn Owl from Living with Bi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7" descr="21 Facts on Barn Owl from Living with Bir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9" descr="21 Facts on Barn Owl from Living with Bird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/>
          <a:srcRect t="1501" r="5219"/>
          <a:stretch/>
        </p:blipFill>
        <p:spPr>
          <a:xfrm>
            <a:off x="4171564" y="1527542"/>
            <a:ext cx="846747" cy="8468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/>
          <a:srcRect t="-3382" r="3850"/>
          <a:stretch/>
        </p:blipFill>
        <p:spPr>
          <a:xfrm>
            <a:off x="7249496" y="2074164"/>
            <a:ext cx="1460839" cy="12803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3"/>
          <a:srcRect t="2837" r="7758"/>
          <a:stretch/>
        </p:blipFill>
        <p:spPr>
          <a:xfrm>
            <a:off x="5915122" y="1547727"/>
            <a:ext cx="1238835" cy="11661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43989" y="539118"/>
            <a:ext cx="2040534" cy="10151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7619" y="-1655"/>
            <a:ext cx="3330866" cy="32989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7637" y="1323811"/>
            <a:ext cx="932698" cy="77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450</Words>
  <Application>Microsoft Office PowerPoint</Application>
  <PresentationFormat>Widescreen</PresentationFormat>
  <Paragraphs>44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Packager Shell Object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Carina Phillips</dc:creator>
  <cp:lastModifiedBy>Staff</cp:lastModifiedBy>
  <cp:revision>39</cp:revision>
  <cp:lastPrinted>2024-10-31T12:12:18Z</cp:lastPrinted>
  <dcterms:created xsi:type="dcterms:W3CDTF">2023-03-23T10:05:22Z</dcterms:created>
  <dcterms:modified xsi:type="dcterms:W3CDTF">2024-10-31T12:12:25Z</dcterms:modified>
</cp:coreProperties>
</file>